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57" r:id="rId3"/>
    <p:sldId id="275" r:id="rId4"/>
    <p:sldId id="258" r:id="rId5"/>
    <p:sldId id="259" r:id="rId6"/>
    <p:sldId id="260" r:id="rId7"/>
    <p:sldId id="276" r:id="rId8"/>
    <p:sldId id="261" r:id="rId9"/>
    <p:sldId id="262" r:id="rId10"/>
    <p:sldId id="278" r:id="rId11"/>
    <p:sldId id="263" r:id="rId12"/>
    <p:sldId id="264" r:id="rId13"/>
    <p:sldId id="277" r:id="rId14"/>
    <p:sldId id="265" r:id="rId15"/>
    <p:sldId id="266" r:id="rId16"/>
    <p:sldId id="267" r:id="rId17"/>
    <p:sldId id="268" r:id="rId18"/>
    <p:sldId id="269" r:id="rId19"/>
    <p:sldId id="270" r:id="rId20"/>
    <p:sldId id="271" r:id="rId21"/>
    <p:sldId id="272" r:id="rId22"/>
    <p:sldId id="273"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CC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1C8A07-E21C-4930-B1B4-567335491661}" type="datetimeFigureOut">
              <a:rPr lang="en-US" smtClean="0"/>
              <a:t>2/12/2018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3292DD-A798-45C0-9B7B-04812194B30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292DD-A798-45C0-9B7B-04812194B30C}" type="slidenum">
              <a:rPr lang="en-US" smtClean="0"/>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A4EED48-7F22-4771-9D68-8D0C31C607CC}"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6B599-825E-47D7-96C2-961D3F40A4FD}"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4EED48-7F22-4771-9D68-8D0C31C607CC}"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6B599-825E-47D7-96C2-961D3F40A4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4EED48-7F22-4771-9D68-8D0C31C607CC}" type="datetimeFigureOut">
              <a:rPr lang="en-US" smtClean="0"/>
              <a:pPr/>
              <a:t>2/12/2018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09E6B599-825E-47D7-96C2-961D3F40A4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4EED48-7F22-4771-9D68-8D0C31C607CC}"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6B599-825E-47D7-96C2-961D3F40A4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4EED48-7F22-4771-9D68-8D0C31C607CC}"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6B599-825E-47D7-96C2-961D3F40A4F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4EED48-7F22-4771-9D68-8D0C31C607CC}" type="datetimeFigureOut">
              <a:rPr lang="en-US" smtClean="0"/>
              <a:pPr/>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6B599-825E-47D7-96C2-961D3F40A4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A4EED48-7F22-4771-9D68-8D0C31C607CC}" type="datetimeFigureOut">
              <a:rPr lang="en-US" smtClean="0"/>
              <a:pPr/>
              <a:t>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E6B599-825E-47D7-96C2-961D3F40A4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4EED48-7F22-4771-9D68-8D0C31C607CC}" type="datetimeFigureOut">
              <a:rPr lang="en-US" smtClean="0"/>
              <a:pPr/>
              <a:t>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E6B599-825E-47D7-96C2-961D3F40A4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EED48-7F22-4771-9D68-8D0C31C607CC}" type="datetimeFigureOut">
              <a:rPr lang="en-US" smtClean="0"/>
              <a:pPr/>
              <a:t>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E6B599-825E-47D7-96C2-961D3F40A4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4EED48-7F22-4771-9D68-8D0C31C607CC}" type="datetimeFigureOut">
              <a:rPr lang="en-US" smtClean="0"/>
              <a:pPr/>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6B599-825E-47D7-96C2-961D3F40A4FD}"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A4EED48-7F22-4771-9D68-8D0C31C607CC}" type="datetimeFigureOut">
              <a:rPr lang="en-US" smtClean="0"/>
              <a:pPr/>
              <a:t>2/12/2018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09E6B599-825E-47D7-96C2-961D3F40A4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A4EED48-7F22-4771-9D68-8D0C31C607CC}" type="datetimeFigureOut">
              <a:rPr lang="en-US" smtClean="0"/>
              <a:pPr/>
              <a:t>2/12/2018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9E6B599-825E-47D7-96C2-961D3F40A4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npr.org/2017/12/27/573546883/trump-signed-96-laws-in-2017-here-is-what-they-do-and-how-they-measure-u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whitehouse.gov/america-first-foreign-policy" TargetMode="External"/><Relationship Id="rId1" Type="http://schemas.openxmlformats.org/officeDocument/2006/relationships/slideLayout" Target="../slideLayouts/slideLayout2.xml"/><Relationship Id="rId4" Type="http://schemas.openxmlformats.org/officeDocument/2006/relationships/hyperlink" Target="https://sites.google.com/a/apps.hopkinsschools.org/richard-nixon---brown-porter-mohamed/artifact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hyperlink" Target="https://obamawhitehouse.archives.gov/about/inside-white-house/video-series" TargetMode="External"/><Relationship Id="rId7" Type="http://schemas.openxmlformats.org/officeDocument/2006/relationships/hyperlink" Target="https://obamawhitehouse.archives.gov/joiningforces" TargetMode="External"/><Relationship Id="rId2" Type="http://schemas.openxmlformats.org/officeDocument/2006/relationships/hyperlink" Target="http://www.jcs.mil/" TargetMode="External"/><Relationship Id="rId1" Type="http://schemas.openxmlformats.org/officeDocument/2006/relationships/slideLayout" Target="../slideLayouts/slideLayout2.xml"/><Relationship Id="rId6" Type="http://schemas.openxmlformats.org/officeDocument/2006/relationships/hyperlink" Target="https://www.whitehouse.gov/" TargetMode="External"/><Relationship Id="rId5" Type="http://schemas.openxmlformats.org/officeDocument/2006/relationships/hyperlink" Target="https://obamawhitehouse.archives.gov/issues/foreign-policy" TargetMode="External"/><Relationship Id="rId4" Type="http://schemas.openxmlformats.org/officeDocument/2006/relationships/hyperlink" Target="https://obamawhitehouse.archives.gov/issues/defens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obamawhitehouse.archives.gov/about/inside-white-house/holidays-201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ww.cbpp.org/research/state-budget-and-tax/the-trump-budgets-massive-cuts-to-state-and-local-services-and" TargetMode="External"/><Relationship Id="rId3" Type="http://schemas.openxmlformats.org/officeDocument/2006/relationships/hyperlink" Target="https://obamawhitehouse.archives.gov/the-record/economy" TargetMode="External"/><Relationship Id="rId7" Type="http://schemas.openxmlformats.org/officeDocument/2006/relationships/hyperlink" Target="https://www.whitehouse.gov/issues/budget-spendi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obamawhitehouse.archives.gov/blog/2011/11/02/what-jobs-plan-looks" TargetMode="External"/><Relationship Id="rId5" Type="http://schemas.openxmlformats.org/officeDocument/2006/relationships/hyperlink" Target="https://obamawhitehouse.archives.gov/blog/2011/09/09/state-state-look-american-jobs-act" TargetMode="External"/><Relationship Id="rId4" Type="http://schemas.openxmlformats.org/officeDocument/2006/relationships/hyperlink" Target="https://obamawhitehouse.archives.gov/the-press-office/2011/09/08/fact-sheet-american-jobs-ac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usa.gov/federal-agencies/a" TargetMode="External"/><Relationship Id="rId2" Type="http://schemas.openxmlformats.org/officeDocument/2006/relationships/hyperlink" Target="http://www.whitehouse.gov/administration/cabinet" TargetMode="External"/><Relationship Id="rId1" Type="http://schemas.openxmlformats.org/officeDocument/2006/relationships/slideLayout" Target="../slideLayouts/slideLayout2.xml"/><Relationship Id="rId5" Type="http://schemas.openxmlformats.org/officeDocument/2006/relationships/hyperlink" Target="https://obamawhitehouse.archives.gov/about/inside-white-house/video-series" TargetMode="External"/><Relationship Id="rId4" Type="http://schemas.openxmlformats.org/officeDocument/2006/relationships/hyperlink" Target="https://www.cia.gov/about-cia/leadership"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obamawhitehouse.archives.gov/administration/cabinet"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www.presidency.ucsb.edu/executive_orders.php" TargetMode="External"/><Relationship Id="rId2" Type="http://schemas.openxmlformats.org/officeDocument/2006/relationships/hyperlink" Target="https://obamawhitehouse.archives.gov/briefing-room/presidential-actions/executive-order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justice.gov/pardon/clemency-statistics" TargetMode="External"/><Relationship Id="rId2" Type="http://schemas.openxmlformats.org/officeDocument/2006/relationships/hyperlink" Target="http://www.history.com/news/history-lists/7-famous-presidential-pardons" TargetMode="External"/><Relationship Id="rId1" Type="http://schemas.openxmlformats.org/officeDocument/2006/relationships/slideLayout" Target="../slideLayouts/slideLayout2.xml"/><Relationship Id="rId4" Type="http://schemas.openxmlformats.org/officeDocument/2006/relationships/hyperlink" Target="https://www.justice.gov/pardon/clinton-commutation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c-span.org/video/?c4161830/obama-chief-legislator"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houghtco.com/what-is-a-pocket-veto-336811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obamawhitehouse.archives.gov/briefing-room/legislation" TargetMode="External"/><Relationship Id="rId2" Type="http://schemas.openxmlformats.org/officeDocument/2006/relationships/hyperlink" Target="http://history.house.gov/Institution/Presidential-Vetoes/Presidential-Vetoes/" TargetMode="External"/><Relationship Id="rId1" Type="http://schemas.openxmlformats.org/officeDocument/2006/relationships/slideLayout" Target="../slideLayouts/slideLayout2.xml"/><Relationship Id="rId4" Type="http://schemas.openxmlformats.org/officeDocument/2006/relationships/hyperlink" Target="https://obamawhitehouse.archives.gov/about/inside-white-house/video-ser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President</a:t>
            </a:r>
            <a:endParaRPr lang="en-US" dirty="0"/>
          </a:p>
        </p:txBody>
      </p:sp>
      <p:sp>
        <p:nvSpPr>
          <p:cNvPr id="3" name="Subtitle 2"/>
          <p:cNvSpPr>
            <a:spLocks noGrp="1"/>
          </p:cNvSpPr>
          <p:nvPr>
            <p:ph type="subTitle" idx="1"/>
          </p:nvPr>
        </p:nvSpPr>
        <p:spPr/>
        <p:txBody>
          <a:bodyPr/>
          <a:lstStyle/>
          <a:p>
            <a:r>
              <a:rPr lang="en-US" sz="3200" dirty="0" smtClean="0"/>
              <a:t>ROLES    </a:t>
            </a:r>
            <a:r>
              <a:rPr lang="en-US" dirty="0" smtClean="0"/>
              <a:t>				(Article II in the Constitution)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1000" dirty="0" smtClean="0">
                <a:hlinkClick r:id="rId2"/>
              </a:rPr>
              <a:t>NPR</a:t>
            </a:r>
            <a:endParaRPr lang="en-US" sz="1000" dirty="0"/>
          </a:p>
        </p:txBody>
      </p:sp>
      <p:pic>
        <p:nvPicPr>
          <p:cNvPr id="1026" name="Picture 2" descr="https://media.npr.org/assets/img/2017/12/26/number-of-laws-signed-in-1st-year_chartbuilder_custom-0fc12b543552621c742364aa0c620f103deb3edf-s400-c85.png"/>
          <p:cNvPicPr>
            <a:picLocks noChangeAspect="1" noChangeArrowheads="1"/>
          </p:cNvPicPr>
          <p:nvPr/>
        </p:nvPicPr>
        <p:blipFill>
          <a:blip r:embed="rId3" cstate="print"/>
          <a:srcRect/>
          <a:stretch>
            <a:fillRect/>
          </a:stretch>
        </p:blipFill>
        <p:spPr bwMode="auto">
          <a:xfrm>
            <a:off x="1981200" y="1453895"/>
            <a:ext cx="5486400" cy="540410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Chief Diplomat</a:t>
            </a:r>
            <a:endParaRPr lang="en-US" dirty="0"/>
          </a:p>
        </p:txBody>
      </p:sp>
      <p:sp>
        <p:nvSpPr>
          <p:cNvPr id="3" name="Content Placeholder 2"/>
          <p:cNvSpPr>
            <a:spLocks noGrp="1"/>
          </p:cNvSpPr>
          <p:nvPr>
            <p:ph idx="1"/>
          </p:nvPr>
        </p:nvSpPr>
        <p:spPr>
          <a:xfrm>
            <a:off x="0" y="1524001"/>
            <a:ext cx="9144000" cy="5334000"/>
          </a:xfrm>
        </p:spPr>
        <p:txBody>
          <a:bodyPr>
            <a:normAutofit fontScale="85000" lnSpcReduction="20000"/>
          </a:bodyPr>
          <a:lstStyle/>
          <a:p>
            <a:pPr>
              <a:buNone/>
            </a:pPr>
            <a:r>
              <a:rPr lang="en-US" b="1" dirty="0" smtClean="0">
                <a:solidFill>
                  <a:srgbClr val="FF0000"/>
                </a:solidFill>
              </a:rPr>
              <a:t>What?</a:t>
            </a:r>
            <a:r>
              <a:rPr lang="en-US" dirty="0" smtClean="0">
                <a:solidFill>
                  <a:srgbClr val="FF0000"/>
                </a:solidFill>
              </a:rPr>
              <a:t>  Directs foreign policy </a:t>
            </a:r>
            <a:br>
              <a:rPr lang="en-US" dirty="0" smtClean="0">
                <a:solidFill>
                  <a:srgbClr val="FF0000"/>
                </a:solidFill>
              </a:rPr>
            </a:br>
            <a:r>
              <a:rPr lang="en-US" dirty="0" smtClean="0">
                <a:solidFill>
                  <a:srgbClr val="FF0000"/>
                </a:solidFill>
              </a:rPr>
              <a:t> </a:t>
            </a:r>
            <a:r>
              <a:rPr lang="en-US" sz="1600" dirty="0" smtClean="0">
                <a:solidFill>
                  <a:srgbClr val="FF0000"/>
                </a:solidFill>
                <a:hlinkClick r:id="rId2"/>
              </a:rPr>
              <a:t>https://www.whitehouse.gov/america-first-foreign-policy</a:t>
            </a:r>
            <a:endParaRPr lang="en-US" sz="1600" dirty="0" smtClean="0">
              <a:solidFill>
                <a:srgbClr val="FF0000"/>
              </a:solidFill>
            </a:endParaRPr>
          </a:p>
          <a:p>
            <a:pPr>
              <a:buNone/>
            </a:pPr>
            <a:endParaRPr lang="en-US" dirty="0" smtClean="0"/>
          </a:p>
          <a:p>
            <a:pPr>
              <a:buNone/>
            </a:pPr>
            <a:r>
              <a:rPr lang="en-US" b="1" dirty="0" smtClean="0">
                <a:solidFill>
                  <a:srgbClr val="FF0000"/>
                </a:solidFill>
              </a:rPr>
              <a:t>How?  </a:t>
            </a:r>
          </a:p>
          <a:p>
            <a:r>
              <a:rPr lang="en-US" dirty="0" smtClean="0">
                <a:solidFill>
                  <a:srgbClr val="FF0000"/>
                </a:solidFill>
              </a:rPr>
              <a:t>Represents U.S. in foreign relations</a:t>
            </a:r>
          </a:p>
          <a:p>
            <a:r>
              <a:rPr lang="en-US" dirty="0" smtClean="0">
                <a:solidFill>
                  <a:srgbClr val="FF0000"/>
                </a:solidFill>
              </a:rPr>
              <a:t>Makes treaties with the approval of 2/3 of Senate</a:t>
            </a:r>
          </a:p>
          <a:p>
            <a:r>
              <a:rPr lang="en-US" dirty="0" smtClean="0">
                <a:solidFill>
                  <a:srgbClr val="FF0000"/>
                </a:solidFill>
              </a:rPr>
              <a:t>Appoints ambassadors, ministers, and consuls</a:t>
            </a:r>
          </a:p>
          <a:p>
            <a:pPr>
              <a:buNone/>
            </a:pPr>
            <a:endParaRPr lang="en-US" b="1" dirty="0" smtClean="0"/>
          </a:p>
          <a:p>
            <a:pPr>
              <a:buNone/>
            </a:pPr>
            <a:r>
              <a:rPr lang="en-US" b="1" dirty="0" smtClean="0"/>
              <a:t>Roles:</a:t>
            </a:r>
            <a:r>
              <a:rPr lang="en-US" dirty="0" smtClean="0"/>
              <a:t> The president decides what American diplomats and ambassadors shall say to foreign governments. With the help of advisers, the president makes the foreign policy of the United States.</a:t>
            </a:r>
          </a:p>
          <a:p>
            <a:pPr>
              <a:buNone/>
            </a:pPr>
            <a:r>
              <a:rPr lang="en-US" b="1" dirty="0" smtClean="0"/>
              <a:t>Examples of Behavior in Roles:</a:t>
            </a:r>
            <a:endParaRPr lang="en-US" dirty="0" smtClean="0"/>
          </a:p>
          <a:p>
            <a:pPr lvl="0"/>
            <a:r>
              <a:rPr lang="en-US" dirty="0" smtClean="0"/>
              <a:t>Traveling to London to meet with British leaders. </a:t>
            </a:r>
          </a:p>
          <a:p>
            <a:pPr lvl="0"/>
            <a:r>
              <a:rPr lang="en-US" dirty="0" smtClean="0"/>
              <a:t>Entertaining Japanese diplomats in the White House. </a:t>
            </a:r>
          </a:p>
          <a:p>
            <a:endParaRPr lang="en-US" dirty="0"/>
          </a:p>
        </p:txBody>
      </p:sp>
      <p:pic>
        <p:nvPicPr>
          <p:cNvPr id="13314" name="Picture 2" descr="Image result for CHief Diplomat, President"/>
          <p:cNvPicPr>
            <a:picLocks noChangeAspect="1" noChangeArrowheads="1"/>
          </p:cNvPicPr>
          <p:nvPr/>
        </p:nvPicPr>
        <p:blipFill>
          <a:blip r:embed="rId3" cstate="print"/>
          <a:srcRect/>
          <a:stretch>
            <a:fillRect/>
          </a:stretch>
        </p:blipFill>
        <p:spPr bwMode="auto">
          <a:xfrm>
            <a:off x="4876800" y="0"/>
            <a:ext cx="4267200" cy="2893162"/>
          </a:xfrm>
          <a:prstGeom prst="rect">
            <a:avLst/>
          </a:prstGeom>
          <a:noFill/>
        </p:spPr>
      </p:pic>
      <p:sp>
        <p:nvSpPr>
          <p:cNvPr id="5" name="TextBox 4"/>
          <p:cNvSpPr txBox="1"/>
          <p:nvPr/>
        </p:nvSpPr>
        <p:spPr>
          <a:xfrm>
            <a:off x="5867400" y="2895600"/>
            <a:ext cx="2603598" cy="369332"/>
          </a:xfrm>
          <a:prstGeom prst="rect">
            <a:avLst/>
          </a:prstGeom>
          <a:noFill/>
        </p:spPr>
        <p:txBody>
          <a:bodyPr wrap="none" rtlCol="0">
            <a:spAutoFit/>
          </a:bodyPr>
          <a:lstStyle/>
          <a:p>
            <a:r>
              <a:rPr lang="en-US" dirty="0" smtClean="0">
                <a:hlinkClick r:id="rId4"/>
              </a:rPr>
              <a:t>Chairman Mao and Nixon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Commander in Chief</a:t>
            </a:r>
            <a:endParaRPr lang="en-US" dirty="0"/>
          </a:p>
        </p:txBody>
      </p:sp>
      <p:sp>
        <p:nvSpPr>
          <p:cNvPr id="3" name="Content Placeholder 2"/>
          <p:cNvSpPr>
            <a:spLocks noGrp="1"/>
          </p:cNvSpPr>
          <p:nvPr>
            <p:ph idx="1"/>
          </p:nvPr>
        </p:nvSpPr>
        <p:spPr>
          <a:xfrm>
            <a:off x="0" y="1524000"/>
            <a:ext cx="9144000" cy="5334001"/>
          </a:xfrm>
        </p:spPr>
        <p:txBody>
          <a:bodyPr>
            <a:normAutofit fontScale="62500" lnSpcReduction="20000"/>
          </a:bodyPr>
          <a:lstStyle/>
          <a:p>
            <a:pPr>
              <a:buNone/>
            </a:pPr>
            <a:r>
              <a:rPr lang="en-US" b="1" dirty="0" smtClean="0">
                <a:solidFill>
                  <a:srgbClr val="FF0000"/>
                </a:solidFill>
              </a:rPr>
              <a:t>What? </a:t>
            </a:r>
            <a:r>
              <a:rPr lang="en-US" dirty="0" smtClean="0">
                <a:solidFill>
                  <a:srgbClr val="FF0000"/>
                </a:solidFill>
              </a:rPr>
              <a:t>Chief of the Armed forces </a:t>
            </a:r>
            <a:r>
              <a:rPr lang="en-US" dirty="0" smtClean="0"/>
              <a:t/>
            </a:r>
            <a:br>
              <a:rPr lang="en-US" dirty="0" smtClean="0"/>
            </a:br>
            <a:r>
              <a:rPr lang="en-US" dirty="0" smtClean="0"/>
              <a:t>( Army, Navy, Air Force, Marines, Coast Guard   (US armed forces)</a:t>
            </a:r>
          </a:p>
          <a:p>
            <a:endParaRPr lang="en-US" dirty="0" smtClean="0"/>
          </a:p>
          <a:p>
            <a:pPr>
              <a:buNone/>
            </a:pPr>
            <a:r>
              <a:rPr lang="en-US" b="1" dirty="0" smtClean="0">
                <a:solidFill>
                  <a:srgbClr val="FF0000"/>
                </a:solidFill>
              </a:rPr>
              <a:t>How?</a:t>
            </a:r>
            <a:r>
              <a:rPr lang="en-US" dirty="0" smtClean="0">
                <a:solidFill>
                  <a:srgbClr val="FF0000"/>
                </a:solidFill>
              </a:rPr>
              <a:t>   </a:t>
            </a:r>
          </a:p>
          <a:p>
            <a:r>
              <a:rPr lang="en-US" dirty="0" smtClean="0">
                <a:solidFill>
                  <a:srgbClr val="FF0000"/>
                </a:solidFill>
              </a:rPr>
              <a:t>Determines major strategies during war</a:t>
            </a:r>
          </a:p>
          <a:p>
            <a:r>
              <a:rPr lang="en-US" dirty="0" smtClean="0">
                <a:solidFill>
                  <a:srgbClr val="FF0000"/>
                </a:solidFill>
              </a:rPr>
              <a:t>Uses military power in domestic disorder to reinforce laws</a:t>
            </a:r>
          </a:p>
          <a:p>
            <a:endParaRPr lang="en-US" dirty="0" smtClean="0">
              <a:solidFill>
                <a:srgbClr val="FF0000"/>
              </a:solidFill>
            </a:endParaRPr>
          </a:p>
          <a:p>
            <a:r>
              <a:rPr lang="en-US" dirty="0" smtClean="0">
                <a:solidFill>
                  <a:srgbClr val="FF0000"/>
                </a:solidFill>
              </a:rPr>
              <a:t>Orders troops into battle  (Congress declares war)</a:t>
            </a:r>
          </a:p>
          <a:p>
            <a:r>
              <a:rPr lang="en-US" dirty="0" smtClean="0"/>
              <a:t>Only 5 Wars declared </a:t>
            </a:r>
            <a:r>
              <a:rPr lang="en-US" dirty="0" smtClean="0">
                <a:sym typeface="Wingdings"/>
              </a:rPr>
              <a:t></a:t>
            </a:r>
            <a:r>
              <a:rPr lang="en-US" dirty="0" smtClean="0"/>
              <a:t>  </a:t>
            </a:r>
            <a:r>
              <a:rPr lang="en-US" dirty="0" smtClean="0"/>
              <a:t/>
            </a:r>
            <a:br>
              <a:rPr lang="en-US" dirty="0" smtClean="0"/>
            </a:br>
            <a:r>
              <a:rPr lang="en-US" dirty="0" smtClean="0"/>
              <a:t>War </a:t>
            </a:r>
            <a:r>
              <a:rPr lang="en-US" dirty="0" smtClean="0"/>
              <a:t>of 1812, Mexican War, Spanish-American War, WWI, WWII</a:t>
            </a:r>
          </a:p>
          <a:p>
            <a:r>
              <a:rPr lang="en-US" dirty="0" smtClean="0"/>
              <a:t>Since 1789, Presidents sent troops into battle more than 150 X</a:t>
            </a:r>
          </a:p>
          <a:p>
            <a:endParaRPr lang="en-US" dirty="0" smtClean="0"/>
          </a:p>
          <a:p>
            <a:pPr>
              <a:buNone/>
            </a:pPr>
            <a:r>
              <a:rPr lang="en-US" b="1" dirty="0" smtClean="0">
                <a:solidFill>
                  <a:srgbClr val="FF0000"/>
                </a:solidFill>
              </a:rPr>
              <a:t>War Powers Act: </a:t>
            </a:r>
            <a:r>
              <a:rPr lang="en-US" dirty="0" smtClean="0">
                <a:solidFill>
                  <a:srgbClr val="FF0000"/>
                </a:solidFill>
              </a:rPr>
              <a:t>(1973) </a:t>
            </a:r>
            <a:r>
              <a:rPr lang="en-US" dirty="0" smtClean="0">
                <a:solidFill>
                  <a:srgbClr val="FF0000"/>
                </a:solidFill>
              </a:rPr>
              <a:t>President </a:t>
            </a:r>
            <a:r>
              <a:rPr lang="en-US" dirty="0" smtClean="0">
                <a:solidFill>
                  <a:srgbClr val="FF0000"/>
                </a:solidFill>
              </a:rPr>
              <a:t>must </a:t>
            </a:r>
            <a:r>
              <a:rPr lang="en-US" b="1" dirty="0" smtClean="0">
                <a:solidFill>
                  <a:srgbClr val="FF0000"/>
                </a:solidFill>
              </a:rPr>
              <a:t>notify Congress within 48 hours </a:t>
            </a:r>
            <a:r>
              <a:rPr lang="en-US" dirty="0" smtClean="0">
                <a:solidFill>
                  <a:srgbClr val="FF0000"/>
                </a:solidFill>
              </a:rPr>
              <a:t>when troops are sent into battle</a:t>
            </a:r>
            <a:r>
              <a:rPr lang="en-US" dirty="0" smtClean="0"/>
              <a:t>.  </a:t>
            </a:r>
            <a:r>
              <a:rPr lang="en-US" dirty="0" smtClean="0">
                <a:solidFill>
                  <a:srgbClr val="FF0000"/>
                </a:solidFill>
              </a:rPr>
              <a:t>If Congress doesn’t give its approval for the troops to remain longer or declare war, </a:t>
            </a:r>
            <a:r>
              <a:rPr lang="en-US" b="1" dirty="0" smtClean="0">
                <a:solidFill>
                  <a:srgbClr val="FF0000"/>
                </a:solidFill>
              </a:rPr>
              <a:t>troops must be brought home after 60 </a:t>
            </a:r>
            <a:r>
              <a:rPr lang="en-US" b="1" dirty="0" smtClean="0">
                <a:solidFill>
                  <a:srgbClr val="FF0000"/>
                </a:solidFill>
              </a:rPr>
              <a:t>days</a:t>
            </a:r>
          </a:p>
          <a:p>
            <a:pPr>
              <a:buNone/>
            </a:pPr>
            <a:endParaRPr lang="en-US" dirty="0" smtClean="0"/>
          </a:p>
          <a:p>
            <a:pPr>
              <a:buNone/>
            </a:pPr>
            <a:r>
              <a:rPr lang="en-US" b="1" dirty="0" smtClean="0"/>
              <a:t>Roles:</a:t>
            </a:r>
            <a:r>
              <a:rPr lang="en-US" dirty="0" smtClean="0"/>
              <a:t> The president is in charge of the U.S. armed forces: the Army, Navy, Air Force, and Marines. The president decides where troops shall be stationed, where ships shall be sent, and how weapons shall be used. All military generals and admirals take their orders from the President.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Commander in Chief</a:t>
            </a:r>
            <a:endParaRPr lang="en-US" dirty="0"/>
          </a:p>
        </p:txBody>
      </p:sp>
      <p:sp>
        <p:nvSpPr>
          <p:cNvPr id="3" name="Content Placeholder 2"/>
          <p:cNvSpPr>
            <a:spLocks noGrp="1"/>
          </p:cNvSpPr>
          <p:nvPr>
            <p:ph idx="1"/>
          </p:nvPr>
        </p:nvSpPr>
        <p:spPr/>
        <p:txBody>
          <a:bodyPr/>
          <a:lstStyle/>
          <a:p>
            <a:endParaRPr lang="en-US" dirty="0"/>
          </a:p>
        </p:txBody>
      </p:sp>
      <p:pic>
        <p:nvPicPr>
          <p:cNvPr id="34818" name="Picture 2" descr="https://upload.wikimedia.org/wikipedia/commons/a/a9/US_Navy_040214-N-9999O-001_Aircrew_take_an_opportunity_to_meet_with_the_Commander-in-Chief%2C_President_George_W._Bush.jpg"/>
          <p:cNvPicPr>
            <a:picLocks noChangeAspect="1" noChangeArrowheads="1"/>
          </p:cNvPicPr>
          <p:nvPr/>
        </p:nvPicPr>
        <p:blipFill>
          <a:blip r:embed="rId2" cstate="print"/>
          <a:srcRect/>
          <a:stretch>
            <a:fillRect/>
          </a:stretch>
        </p:blipFill>
        <p:spPr bwMode="auto">
          <a:xfrm>
            <a:off x="152400" y="1447800"/>
            <a:ext cx="4579617" cy="3952533"/>
          </a:xfrm>
          <a:prstGeom prst="rect">
            <a:avLst/>
          </a:prstGeom>
          <a:noFill/>
        </p:spPr>
      </p:pic>
      <p:sp>
        <p:nvSpPr>
          <p:cNvPr id="5" name="TextBox 4"/>
          <p:cNvSpPr txBox="1"/>
          <p:nvPr/>
        </p:nvSpPr>
        <p:spPr>
          <a:xfrm>
            <a:off x="0" y="5410200"/>
            <a:ext cx="4648200" cy="1077218"/>
          </a:xfrm>
          <a:prstGeom prst="rect">
            <a:avLst/>
          </a:prstGeom>
          <a:noFill/>
        </p:spPr>
        <p:txBody>
          <a:bodyPr wrap="square" rtlCol="0">
            <a:spAutoFit/>
          </a:bodyPr>
          <a:lstStyle/>
          <a:p>
            <a:r>
              <a:rPr lang="en-US" sz="1600" b="1" dirty="0" smtClean="0"/>
              <a:t>Daytona, Fla. (Feb. 14, 2004) – Aircrew assigned to the Naval Air Station Oceana-based “</a:t>
            </a:r>
            <a:r>
              <a:rPr lang="en-US" sz="1600" b="1" dirty="0" err="1" smtClean="0"/>
              <a:t>Tomcatters</a:t>
            </a:r>
            <a:r>
              <a:rPr lang="en-US" sz="1600" b="1" dirty="0" smtClean="0"/>
              <a:t>” of Fighter Squadron Three One (VF-31) take an opportunity to meet with the Commander in Chief</a:t>
            </a:r>
            <a:endParaRPr lang="en-US" sz="1600" b="1" dirty="0"/>
          </a:p>
        </p:txBody>
      </p:sp>
      <p:pic>
        <p:nvPicPr>
          <p:cNvPr id="34820" name="Picture 4" descr="https://i2.wp.com/cache.boston.com/resize/bonzai-fba/Globe_Photo/2009/01/28/1233199575_0364/539w.jpg"/>
          <p:cNvPicPr>
            <a:picLocks noChangeAspect="1" noChangeArrowheads="1"/>
          </p:cNvPicPr>
          <p:nvPr/>
        </p:nvPicPr>
        <p:blipFill>
          <a:blip r:embed="rId3" cstate="print"/>
          <a:srcRect/>
          <a:stretch>
            <a:fillRect/>
          </a:stretch>
        </p:blipFill>
        <p:spPr bwMode="auto">
          <a:xfrm>
            <a:off x="4724400" y="3720510"/>
            <a:ext cx="4419600" cy="2451690"/>
          </a:xfrm>
          <a:prstGeom prst="rect">
            <a:avLst/>
          </a:prstGeom>
          <a:noFill/>
        </p:spPr>
      </p:pic>
      <p:sp>
        <p:nvSpPr>
          <p:cNvPr id="7" name="TextBox 6"/>
          <p:cNvSpPr txBox="1"/>
          <p:nvPr/>
        </p:nvSpPr>
        <p:spPr>
          <a:xfrm>
            <a:off x="5410200" y="6119336"/>
            <a:ext cx="3276600" cy="738664"/>
          </a:xfrm>
          <a:prstGeom prst="rect">
            <a:avLst/>
          </a:prstGeom>
          <a:noFill/>
        </p:spPr>
        <p:txBody>
          <a:bodyPr wrap="square" rtlCol="0">
            <a:spAutoFit/>
          </a:bodyPr>
          <a:lstStyle/>
          <a:p>
            <a:pPr algn="ctr"/>
            <a:r>
              <a:rPr lang="en-US" sz="1400" b="1" dirty="0" smtClean="0"/>
              <a:t>President Obama congratulating military officers at banquet as Commander-in-Chief</a:t>
            </a:r>
            <a:endParaRPr lang="en-US" sz="1400" b="1" dirty="0"/>
          </a:p>
        </p:txBody>
      </p:sp>
      <p:pic>
        <p:nvPicPr>
          <p:cNvPr id="12290" name="Picture 2" descr="Image result for Trump, commander in chief image"/>
          <p:cNvPicPr>
            <a:picLocks noChangeAspect="1" noChangeArrowheads="1"/>
          </p:cNvPicPr>
          <p:nvPr/>
        </p:nvPicPr>
        <p:blipFill>
          <a:blip r:embed="rId4" cstate="print"/>
          <a:srcRect/>
          <a:stretch>
            <a:fillRect/>
          </a:stretch>
        </p:blipFill>
        <p:spPr bwMode="auto">
          <a:xfrm>
            <a:off x="5334000" y="1295400"/>
            <a:ext cx="3251200" cy="24384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Commander in Chief</a:t>
            </a:r>
            <a:endParaRPr lang="en-US" dirty="0"/>
          </a:p>
        </p:txBody>
      </p:sp>
      <p:sp>
        <p:nvSpPr>
          <p:cNvPr id="3" name="Content Placeholder 2"/>
          <p:cNvSpPr>
            <a:spLocks noGrp="1"/>
          </p:cNvSpPr>
          <p:nvPr>
            <p:ph idx="1"/>
          </p:nvPr>
        </p:nvSpPr>
        <p:spPr>
          <a:xfrm>
            <a:off x="0" y="1524000"/>
            <a:ext cx="9144000" cy="5333999"/>
          </a:xfrm>
        </p:spPr>
        <p:txBody>
          <a:bodyPr>
            <a:normAutofit fontScale="92500" lnSpcReduction="10000"/>
          </a:bodyPr>
          <a:lstStyle/>
          <a:p>
            <a:pPr>
              <a:buNone/>
            </a:pPr>
            <a:r>
              <a:rPr lang="en-US" b="1" u="sng" dirty="0" smtClean="0"/>
              <a:t>Examples of Behavior in Roles:</a:t>
            </a:r>
            <a:endParaRPr lang="en-US" dirty="0" smtClean="0"/>
          </a:p>
          <a:p>
            <a:pPr lvl="0"/>
            <a:r>
              <a:rPr lang="en-US" dirty="0" smtClean="0"/>
              <a:t>Inspecting a Navy yard. </a:t>
            </a:r>
          </a:p>
          <a:p>
            <a:pPr lvl="0"/>
            <a:r>
              <a:rPr lang="en-US" dirty="0" smtClean="0"/>
              <a:t>Deciding, in wartime, whether to bomb foreign cities. </a:t>
            </a:r>
          </a:p>
          <a:p>
            <a:pPr lvl="0"/>
            <a:r>
              <a:rPr lang="en-US" dirty="0" smtClean="0"/>
              <a:t>Calling out troops to stop a riot. </a:t>
            </a:r>
          </a:p>
          <a:p>
            <a:pPr>
              <a:buNone/>
            </a:pPr>
            <a:endParaRPr lang="en-US" dirty="0" smtClean="0"/>
          </a:p>
          <a:p>
            <a:pPr>
              <a:buNone/>
            </a:pPr>
            <a:r>
              <a:rPr lang="en-US" b="1" u="sng" dirty="0" smtClean="0">
                <a:hlinkClick r:id="rId2"/>
              </a:rPr>
              <a:t>Joint Chiefs of Staff</a:t>
            </a:r>
            <a:r>
              <a:rPr lang="en-US" dirty="0" smtClean="0"/>
              <a:t>:  </a:t>
            </a:r>
            <a:endParaRPr lang="en-US" sz="1300" dirty="0" smtClean="0"/>
          </a:p>
          <a:p>
            <a:r>
              <a:rPr lang="en-US" dirty="0" smtClean="0"/>
              <a:t>(click on “JCS Leadership”, “Joint Chiefs”, then each of the leaders:  </a:t>
            </a:r>
            <a:r>
              <a:rPr lang="en-US" dirty="0" err="1" smtClean="0"/>
              <a:t>Airforce</a:t>
            </a:r>
            <a:r>
              <a:rPr lang="en-US" dirty="0" smtClean="0"/>
              <a:t>, Army, Navy, Marine)</a:t>
            </a:r>
          </a:p>
          <a:p>
            <a:pPr>
              <a:buNone/>
            </a:pPr>
            <a:r>
              <a:rPr lang="en-US" dirty="0" smtClean="0"/>
              <a:t> </a:t>
            </a:r>
          </a:p>
          <a:p>
            <a:pPr>
              <a:buNone/>
            </a:pPr>
            <a:r>
              <a:rPr lang="en-US" sz="2200" dirty="0" smtClean="0"/>
              <a:t>Medal of Honor </a:t>
            </a:r>
            <a:r>
              <a:rPr lang="en-US" sz="2200" dirty="0" smtClean="0">
                <a:hlinkClick r:id="rId3"/>
              </a:rPr>
              <a:t>Video</a:t>
            </a:r>
            <a:endParaRPr lang="en-US" sz="2200" dirty="0" smtClean="0"/>
          </a:p>
          <a:p>
            <a:pPr>
              <a:buNone/>
            </a:pPr>
            <a:r>
              <a:rPr lang="en-US" sz="2200" dirty="0" smtClean="0"/>
              <a:t>Defense</a:t>
            </a:r>
            <a:r>
              <a:rPr lang="en-US" sz="2200" dirty="0" smtClean="0"/>
              <a:t>: </a:t>
            </a:r>
            <a:r>
              <a:rPr lang="en-US" sz="2200" dirty="0" smtClean="0">
                <a:hlinkClick r:id="rId4"/>
              </a:rPr>
              <a:t>Obama on the defense of the US</a:t>
            </a:r>
            <a:endParaRPr lang="en-US" sz="2200" dirty="0" smtClean="0"/>
          </a:p>
          <a:p>
            <a:pPr>
              <a:buNone/>
            </a:pPr>
            <a:r>
              <a:rPr lang="en-US" sz="2200" dirty="0" smtClean="0"/>
              <a:t>Example – </a:t>
            </a:r>
            <a:r>
              <a:rPr lang="en-US" sz="2200" dirty="0" smtClean="0">
                <a:hlinkClick r:id="rId5"/>
              </a:rPr>
              <a:t>Obama’s foreign policy </a:t>
            </a:r>
            <a:r>
              <a:rPr lang="en-US" sz="2200" dirty="0" smtClean="0"/>
              <a:t>&amp; </a:t>
            </a:r>
            <a:r>
              <a:rPr lang="en-US" sz="2200" dirty="0" smtClean="0">
                <a:hlinkClick r:id="rId6"/>
              </a:rPr>
              <a:t>Trump’s foreign policy</a:t>
            </a:r>
            <a:endParaRPr lang="en-US" sz="2200" dirty="0" smtClean="0"/>
          </a:p>
          <a:p>
            <a:pPr>
              <a:buNone/>
            </a:pPr>
            <a:r>
              <a:rPr lang="en-US" sz="2200" dirty="0" smtClean="0"/>
              <a:t>Video:  </a:t>
            </a:r>
            <a:r>
              <a:rPr lang="en-US" sz="2200" dirty="0" smtClean="0">
                <a:hlinkClick r:id="rId7"/>
              </a:rPr>
              <a:t>Obama support service members and their families</a:t>
            </a:r>
            <a:endParaRPr lang="en-US" sz="2200" dirty="0" smtClean="0"/>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Chief of State</a:t>
            </a:r>
            <a:endParaRPr lang="en-US" dirty="0"/>
          </a:p>
        </p:txBody>
      </p:sp>
      <p:sp>
        <p:nvSpPr>
          <p:cNvPr id="3" name="Content Placeholder 2"/>
          <p:cNvSpPr>
            <a:spLocks noGrp="1"/>
          </p:cNvSpPr>
          <p:nvPr>
            <p:ph idx="1"/>
          </p:nvPr>
        </p:nvSpPr>
        <p:spPr>
          <a:xfrm>
            <a:off x="0" y="1524001"/>
            <a:ext cx="9144000" cy="5334000"/>
          </a:xfrm>
        </p:spPr>
        <p:txBody>
          <a:bodyPr>
            <a:normAutofit/>
          </a:bodyPr>
          <a:lstStyle/>
          <a:p>
            <a:pPr>
              <a:buNone/>
            </a:pPr>
            <a:r>
              <a:rPr lang="en-US" b="1" dirty="0" smtClean="0">
                <a:solidFill>
                  <a:srgbClr val="FF0000"/>
                </a:solidFill>
              </a:rPr>
              <a:t>What?</a:t>
            </a:r>
            <a:r>
              <a:rPr lang="en-US" dirty="0" smtClean="0">
                <a:solidFill>
                  <a:srgbClr val="FF0000"/>
                </a:solidFill>
              </a:rPr>
              <a:t>   Living symbol of US</a:t>
            </a:r>
          </a:p>
          <a:p>
            <a:pPr>
              <a:buNone/>
            </a:pPr>
            <a:endParaRPr lang="en-US" b="1" dirty="0" smtClean="0">
              <a:solidFill>
                <a:srgbClr val="FF0000"/>
              </a:solidFill>
            </a:endParaRPr>
          </a:p>
          <a:p>
            <a:pPr>
              <a:buNone/>
            </a:pPr>
            <a:r>
              <a:rPr lang="en-US" b="1" dirty="0" smtClean="0">
                <a:solidFill>
                  <a:srgbClr val="FF0000"/>
                </a:solidFill>
              </a:rPr>
              <a:t>How?</a:t>
            </a:r>
            <a:r>
              <a:rPr lang="en-US" dirty="0" smtClean="0">
                <a:solidFill>
                  <a:srgbClr val="FF0000"/>
                </a:solidFill>
              </a:rPr>
              <a:t>  </a:t>
            </a:r>
          </a:p>
          <a:p>
            <a:r>
              <a:rPr lang="en-US" dirty="0" smtClean="0">
                <a:solidFill>
                  <a:srgbClr val="FF0000"/>
                </a:solidFill>
              </a:rPr>
              <a:t>Formally greets visiting foreign leaders</a:t>
            </a:r>
          </a:p>
          <a:p>
            <a:r>
              <a:rPr lang="en-US" dirty="0" smtClean="0">
                <a:solidFill>
                  <a:srgbClr val="FF0000"/>
                </a:solidFill>
              </a:rPr>
              <a:t>Addresses the nation</a:t>
            </a:r>
          </a:p>
          <a:p>
            <a:r>
              <a:rPr lang="en-US" dirty="0" smtClean="0">
                <a:solidFill>
                  <a:srgbClr val="FF0000"/>
                </a:solidFill>
              </a:rPr>
              <a:t>Entertains in state dinners</a:t>
            </a:r>
          </a:p>
          <a:p>
            <a:r>
              <a:rPr lang="en-US" dirty="0" smtClean="0">
                <a:solidFill>
                  <a:srgbClr val="FF0000"/>
                </a:solidFill>
              </a:rPr>
              <a:t> Performs ceremonial duties</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Chief of State</a:t>
            </a:r>
            <a:endParaRPr lang="en-US" dirty="0"/>
          </a:p>
        </p:txBody>
      </p:sp>
      <p:sp>
        <p:nvSpPr>
          <p:cNvPr id="3" name="Content Placeholder 2"/>
          <p:cNvSpPr>
            <a:spLocks noGrp="1"/>
          </p:cNvSpPr>
          <p:nvPr>
            <p:ph idx="1"/>
          </p:nvPr>
        </p:nvSpPr>
        <p:spPr>
          <a:xfrm>
            <a:off x="0" y="1524001"/>
            <a:ext cx="9144000" cy="5334000"/>
          </a:xfrm>
        </p:spPr>
        <p:txBody>
          <a:bodyPr>
            <a:normAutofit fontScale="77500" lnSpcReduction="20000"/>
          </a:bodyPr>
          <a:lstStyle/>
          <a:p>
            <a:pPr>
              <a:buNone/>
            </a:pPr>
            <a:r>
              <a:rPr lang="en-US" b="1" u="sng" dirty="0" smtClean="0"/>
              <a:t>Roles</a:t>
            </a:r>
            <a:r>
              <a:rPr lang="en-US" b="1" dirty="0" smtClean="0"/>
              <a:t>:</a:t>
            </a:r>
            <a:r>
              <a:rPr lang="en-US" dirty="0" smtClean="0"/>
              <a:t> This role requires a president to be an inspiring example for the American people. In some nations, the chief of state is a king or a queen who wears a crown on special occasions, celebrates national holidays, and stands for the highest values and ideals of the country. As the American Chief of State, the president is a living symbol of the nation. It is considered a great honor for any citizen to shake the president's hand.</a:t>
            </a:r>
          </a:p>
          <a:p>
            <a:pPr>
              <a:buNone/>
            </a:pPr>
            <a:endParaRPr lang="en-US" b="1" u="sng" dirty="0" smtClean="0"/>
          </a:p>
          <a:p>
            <a:pPr>
              <a:buNone/>
            </a:pPr>
            <a:r>
              <a:rPr lang="en-US" b="1" u="sng" dirty="0" smtClean="0"/>
              <a:t>Examples of Behavior in Roles</a:t>
            </a:r>
            <a:r>
              <a:rPr lang="en-US" b="1" dirty="0" smtClean="0"/>
              <a:t>:</a:t>
            </a:r>
            <a:r>
              <a:rPr lang="en-US" dirty="0" smtClean="0"/>
              <a:t> </a:t>
            </a:r>
          </a:p>
          <a:p>
            <a:pPr lvl="0"/>
            <a:r>
              <a:rPr lang="en-US" dirty="0" smtClean="0"/>
              <a:t>Awarding medals to the winners of college scholarships. </a:t>
            </a:r>
          </a:p>
          <a:p>
            <a:pPr lvl="0"/>
            <a:r>
              <a:rPr lang="en-US" dirty="0" smtClean="0"/>
              <a:t>Congratulating astronauts on their journey into space. </a:t>
            </a:r>
          </a:p>
          <a:p>
            <a:pPr lvl="0"/>
            <a:r>
              <a:rPr lang="en-US" dirty="0" smtClean="0"/>
              <a:t>Greeting visitors to the White House. </a:t>
            </a:r>
          </a:p>
          <a:p>
            <a:pPr lvl="0"/>
            <a:r>
              <a:rPr lang="en-US" dirty="0" smtClean="0"/>
              <a:t>Ceremonial Functions:  lighting of national Christmas tree, gives medals to heroes</a:t>
            </a:r>
          </a:p>
          <a:p>
            <a:pPr lvl="0"/>
            <a:r>
              <a:rPr lang="en-US" dirty="0" smtClean="0"/>
              <a:t>Making a patriotic speech on the Fourth of July. </a:t>
            </a:r>
          </a:p>
          <a:p>
            <a:r>
              <a:rPr lang="en-US" dirty="0" smtClean="0">
                <a:hlinkClick r:id="rId2"/>
              </a:rPr>
              <a:t>Holiday Ceremony</a:t>
            </a:r>
            <a:r>
              <a:rPr lang="en-US" dirty="0" smtClean="0"/>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Leader</a:t>
            </a:r>
            <a:endParaRPr lang="en-US" dirty="0"/>
          </a:p>
        </p:txBody>
      </p:sp>
      <p:sp>
        <p:nvSpPr>
          <p:cNvPr id="3" name="Content Placeholder 2"/>
          <p:cNvSpPr>
            <a:spLocks noGrp="1"/>
          </p:cNvSpPr>
          <p:nvPr>
            <p:ph idx="1"/>
          </p:nvPr>
        </p:nvSpPr>
        <p:spPr>
          <a:xfrm>
            <a:off x="0" y="1524001"/>
            <a:ext cx="9144000" cy="5334000"/>
          </a:xfrm>
        </p:spPr>
        <p:txBody>
          <a:bodyPr>
            <a:normAutofit fontScale="62500" lnSpcReduction="20000"/>
          </a:bodyPr>
          <a:lstStyle/>
          <a:p>
            <a:pPr>
              <a:buNone/>
            </a:pPr>
            <a:r>
              <a:rPr lang="en-US" sz="4500" b="1" dirty="0" smtClean="0">
                <a:solidFill>
                  <a:srgbClr val="FF0000"/>
                </a:solidFill>
              </a:rPr>
              <a:t>What? </a:t>
            </a:r>
          </a:p>
          <a:p>
            <a:r>
              <a:rPr lang="en-US" sz="4500" dirty="0" smtClean="0">
                <a:solidFill>
                  <a:srgbClr val="FF0000"/>
                </a:solidFill>
              </a:rPr>
              <a:t>plans federal government’s budget</a:t>
            </a:r>
          </a:p>
          <a:p>
            <a:r>
              <a:rPr lang="en-US" sz="4500" dirty="0" smtClean="0">
                <a:solidFill>
                  <a:srgbClr val="FF0000"/>
                </a:solidFill>
              </a:rPr>
              <a:t>Deals with unemployment, high taxes, rising prices</a:t>
            </a:r>
          </a:p>
          <a:p>
            <a:pPr lvl="0"/>
            <a:r>
              <a:rPr lang="en-US" sz="4500" dirty="0" smtClean="0">
                <a:solidFill>
                  <a:srgbClr val="FF0000"/>
                </a:solidFill>
              </a:rPr>
              <a:t>develop programs and plans that are intended to boost the economy</a:t>
            </a:r>
          </a:p>
          <a:p>
            <a:endParaRPr lang="en-US" sz="4500" dirty="0" smtClean="0">
              <a:solidFill>
                <a:srgbClr val="FF0000"/>
              </a:solidFill>
            </a:endParaRPr>
          </a:p>
          <a:p>
            <a:pPr>
              <a:buNone/>
            </a:pPr>
            <a:r>
              <a:rPr lang="en-US" sz="4500" b="1" dirty="0" smtClean="0">
                <a:solidFill>
                  <a:srgbClr val="FF0000"/>
                </a:solidFill>
              </a:rPr>
              <a:t>How?  </a:t>
            </a:r>
            <a:br>
              <a:rPr lang="en-US" sz="4500" b="1" dirty="0" smtClean="0">
                <a:solidFill>
                  <a:srgbClr val="FF0000"/>
                </a:solidFill>
              </a:rPr>
            </a:br>
            <a:r>
              <a:rPr lang="en-US" sz="3600" dirty="0" smtClean="0">
                <a:solidFill>
                  <a:srgbClr val="FF0000"/>
                </a:solidFill>
              </a:rPr>
              <a:t>Develops programs and plans that are intended to boost the economy.</a:t>
            </a:r>
          </a:p>
          <a:p>
            <a:pPr>
              <a:buNone/>
            </a:pPr>
            <a:endParaRPr lang="en-US" sz="3600" dirty="0" smtClean="0">
              <a:solidFill>
                <a:srgbClr val="FF0000"/>
              </a:solidFill>
            </a:endParaRPr>
          </a:p>
          <a:p>
            <a:pPr>
              <a:buNone/>
            </a:pPr>
            <a:r>
              <a:rPr lang="en-US" b="1" dirty="0" smtClean="0"/>
              <a:t>Roles:</a:t>
            </a:r>
            <a:r>
              <a:rPr lang="en-US" dirty="0" smtClean="0"/>
              <a:t> In this role, the president is concerned with such things as unemployment, high prices, taxes, business profits, and the general prosperity of the country. The president does not control the economy, but is expected to help it run smoothly.</a:t>
            </a:r>
          </a:p>
          <a:p>
            <a:pPr>
              <a:buNone/>
            </a:pPr>
            <a:r>
              <a:rPr lang="en-US" b="1" u="sng" dirty="0" smtClean="0"/>
              <a:t>Examples </a:t>
            </a:r>
            <a:r>
              <a:rPr lang="en-US" b="1" u="sng" dirty="0" smtClean="0"/>
              <a:t>of Behavior in Roles:</a:t>
            </a:r>
            <a:endParaRPr lang="en-US" dirty="0" smtClean="0"/>
          </a:p>
          <a:p>
            <a:r>
              <a:rPr lang="en-US" dirty="0" smtClean="0"/>
              <a:t> Meeting with economic advisers to discuss ways to reduce unemployment. </a:t>
            </a:r>
          </a:p>
          <a:p>
            <a:r>
              <a:rPr lang="en-US" dirty="0" smtClean="0"/>
              <a:t> Meeting with business and labor leaders to discuss their needs and problems. </a:t>
            </a:r>
          </a:p>
          <a:p>
            <a:r>
              <a:rPr lang="en-US" dirty="0" smtClean="0"/>
              <a:t> </a:t>
            </a:r>
            <a:r>
              <a:rPr lang="en-US" b="1" dirty="0" smtClean="0">
                <a:hlinkClick r:id="rId3"/>
              </a:rPr>
              <a:t>Obama and the Economy</a:t>
            </a:r>
            <a:r>
              <a:rPr lang="en-US" b="1" dirty="0" smtClean="0"/>
              <a:t>:  </a:t>
            </a:r>
          </a:p>
          <a:p>
            <a:r>
              <a:rPr lang="en-US" b="1" dirty="0" smtClean="0">
                <a:hlinkClick r:id="rId4"/>
              </a:rPr>
              <a:t>American Jobs Act Bus Tour </a:t>
            </a:r>
            <a:r>
              <a:rPr lang="en-US" b="1" dirty="0" smtClean="0"/>
              <a:t>–   </a:t>
            </a:r>
            <a:r>
              <a:rPr lang="en-US" b="1" dirty="0" smtClean="0">
                <a:hlinkClick r:id="rId5"/>
              </a:rPr>
              <a:t>Plan in WV  </a:t>
            </a:r>
            <a:r>
              <a:rPr lang="en-US" b="1" dirty="0" smtClean="0"/>
              <a:t>--  </a:t>
            </a:r>
            <a:r>
              <a:rPr lang="en-US" b="1" dirty="0" smtClean="0">
                <a:hlinkClick r:id="rId6"/>
              </a:rPr>
              <a:t>Chart</a:t>
            </a:r>
            <a:r>
              <a:rPr lang="en-US" b="1" dirty="0" smtClean="0"/>
              <a:t> </a:t>
            </a:r>
            <a:endParaRPr lang="en-US" b="1" dirty="0" smtClean="0"/>
          </a:p>
          <a:p>
            <a:r>
              <a:rPr lang="en-US" b="1" dirty="0" smtClean="0">
                <a:hlinkClick r:id="rId7"/>
              </a:rPr>
              <a:t>Trump’s Budget</a:t>
            </a:r>
            <a:r>
              <a:rPr lang="en-US" b="1" dirty="0" smtClean="0"/>
              <a:t> - </a:t>
            </a:r>
            <a:r>
              <a:rPr lang="en-US" b="1" dirty="0" smtClean="0">
                <a:hlinkClick r:id="rId8"/>
              </a:rPr>
              <a:t>graphs</a:t>
            </a:r>
            <a:endParaRPr lang="en-US"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Chief of Party  </a:t>
            </a:r>
            <a:r>
              <a:rPr lang="en-US" sz="3600" dirty="0" smtClean="0"/>
              <a:t>(Party Leader)</a:t>
            </a:r>
            <a:endParaRPr lang="en-US" sz="3600" dirty="0"/>
          </a:p>
        </p:txBody>
      </p:sp>
      <p:sp>
        <p:nvSpPr>
          <p:cNvPr id="3" name="Content Placeholder 2"/>
          <p:cNvSpPr>
            <a:spLocks noGrp="1"/>
          </p:cNvSpPr>
          <p:nvPr>
            <p:ph idx="1"/>
          </p:nvPr>
        </p:nvSpPr>
        <p:spPr>
          <a:xfrm>
            <a:off x="0" y="1600200"/>
            <a:ext cx="9144000" cy="5257799"/>
          </a:xfrm>
        </p:spPr>
        <p:txBody>
          <a:bodyPr>
            <a:normAutofit fontScale="77500" lnSpcReduction="20000"/>
          </a:bodyPr>
          <a:lstStyle/>
          <a:p>
            <a:pPr lvl="0">
              <a:buNone/>
            </a:pPr>
            <a:r>
              <a:rPr lang="en-US" b="1" dirty="0" smtClean="0">
                <a:solidFill>
                  <a:srgbClr val="FF0000"/>
                </a:solidFill>
              </a:rPr>
              <a:t>What?</a:t>
            </a:r>
            <a:r>
              <a:rPr lang="en-US" dirty="0" smtClean="0">
                <a:solidFill>
                  <a:srgbClr val="FF0000"/>
                </a:solidFill>
              </a:rPr>
              <a:t> Leader of Political Party</a:t>
            </a:r>
          </a:p>
          <a:p>
            <a:r>
              <a:rPr lang="en-US" dirty="0" smtClean="0">
                <a:solidFill>
                  <a:srgbClr val="FF0000"/>
                </a:solidFill>
              </a:rPr>
              <a:t>Leads his political party by establishing a platform or important issues they represent</a:t>
            </a:r>
          </a:p>
          <a:p>
            <a:pPr>
              <a:buNone/>
            </a:pPr>
            <a:endParaRPr lang="en-US" b="1" dirty="0" smtClean="0">
              <a:solidFill>
                <a:srgbClr val="FF0000"/>
              </a:solidFill>
            </a:endParaRPr>
          </a:p>
          <a:p>
            <a:pPr>
              <a:buNone/>
            </a:pPr>
            <a:r>
              <a:rPr lang="en-US" b="1" dirty="0" smtClean="0">
                <a:solidFill>
                  <a:srgbClr val="FF0000"/>
                </a:solidFill>
              </a:rPr>
              <a:t>How?</a:t>
            </a:r>
            <a:endParaRPr lang="en-US" dirty="0" smtClean="0">
              <a:solidFill>
                <a:srgbClr val="FF0000"/>
              </a:solidFill>
            </a:endParaRPr>
          </a:p>
          <a:p>
            <a:pPr lvl="0"/>
            <a:r>
              <a:rPr lang="en-US" dirty="0" smtClean="0">
                <a:solidFill>
                  <a:srgbClr val="FF0000"/>
                </a:solidFill>
              </a:rPr>
              <a:t>give speeches to support party members running for office</a:t>
            </a:r>
          </a:p>
          <a:p>
            <a:pPr lvl="0"/>
            <a:r>
              <a:rPr lang="en-US" dirty="0" smtClean="0">
                <a:solidFill>
                  <a:srgbClr val="FF0000"/>
                </a:solidFill>
              </a:rPr>
              <a:t>help party raise money</a:t>
            </a:r>
          </a:p>
          <a:p>
            <a:pPr>
              <a:buNone/>
            </a:pPr>
            <a:endParaRPr lang="en-US" b="1" u="sng" dirty="0" smtClean="0"/>
          </a:p>
          <a:p>
            <a:pPr>
              <a:buNone/>
            </a:pPr>
            <a:r>
              <a:rPr lang="en-US" b="1" u="sng" dirty="0" smtClean="0"/>
              <a:t>Roles:</a:t>
            </a:r>
            <a:r>
              <a:rPr lang="en-US" dirty="0" smtClean="0"/>
              <a:t> In this role, the president helps members of his political party get elected or appointed to office. The president campaigns for those members who have supported his policies. At the end of a term the president may campaign for reelection.</a:t>
            </a:r>
          </a:p>
          <a:p>
            <a:pPr>
              <a:buNone/>
            </a:pPr>
            <a:r>
              <a:rPr lang="en-US" b="1" u="sng" dirty="0" smtClean="0"/>
              <a:t>Examples of Behavior in Roles:</a:t>
            </a:r>
            <a:endParaRPr lang="en-US" dirty="0" smtClean="0"/>
          </a:p>
          <a:p>
            <a:pPr lvl="0"/>
            <a:r>
              <a:rPr lang="en-US" dirty="0" smtClean="0"/>
              <a:t>Choosing leading party members to serve in the Cabinet. </a:t>
            </a:r>
          </a:p>
          <a:p>
            <a:pPr lvl="0"/>
            <a:r>
              <a:rPr lang="en-US" dirty="0" smtClean="0"/>
              <a:t>Traveling to California to speak at a rally for a party nominee to the U.S. Senate.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219200"/>
          </a:xfrm>
        </p:spPr>
        <p:txBody>
          <a:bodyPr>
            <a:normAutofit fontScale="90000"/>
          </a:bodyPr>
          <a:lstStyle/>
          <a:p>
            <a:pPr algn="ctr"/>
            <a:r>
              <a:rPr lang="en-US" sz="2200" dirty="0" smtClean="0"/>
              <a:t>Practice Roles of President</a:t>
            </a:r>
            <a:br>
              <a:rPr lang="en-US" sz="2200" dirty="0" smtClean="0"/>
            </a:br>
            <a:r>
              <a:rPr lang="en-US" sz="2200" i="1" u="sng" dirty="0" smtClean="0"/>
              <a:t>The Many Hats of the President</a:t>
            </a:r>
            <a:r>
              <a:rPr lang="en-US" sz="2200" dirty="0" smtClean="0"/>
              <a:t/>
            </a:r>
            <a:br>
              <a:rPr lang="en-US" sz="2200" dirty="0" smtClean="0"/>
            </a:br>
            <a:r>
              <a:rPr lang="en-US" sz="2200" dirty="0" smtClean="0"/>
              <a:t>Read each scenario and determine </a:t>
            </a:r>
            <a:br>
              <a:rPr lang="en-US" sz="2200" dirty="0" smtClean="0"/>
            </a:br>
            <a:r>
              <a:rPr lang="en-US" sz="2200" dirty="0" smtClean="0"/>
              <a:t>which hat the President wore when he executed his power.</a:t>
            </a:r>
            <a:r>
              <a:rPr lang="en-US" dirty="0" smtClean="0"/>
              <a:t/>
            </a:r>
            <a:br>
              <a:rPr lang="en-US" dirty="0" smtClean="0"/>
            </a:br>
            <a:endParaRPr lang="en-US" dirty="0"/>
          </a:p>
        </p:txBody>
      </p:sp>
      <p:sp>
        <p:nvSpPr>
          <p:cNvPr id="3" name="Content Placeholder 2"/>
          <p:cNvSpPr>
            <a:spLocks noGrp="1"/>
          </p:cNvSpPr>
          <p:nvPr>
            <p:ph idx="1"/>
          </p:nvPr>
        </p:nvSpPr>
        <p:spPr>
          <a:xfrm>
            <a:off x="0" y="1524000"/>
            <a:ext cx="9144000" cy="5486400"/>
          </a:xfrm>
        </p:spPr>
        <p:txBody>
          <a:bodyPr>
            <a:noAutofit/>
          </a:bodyPr>
          <a:lstStyle/>
          <a:p>
            <a:pPr>
              <a:buNone/>
            </a:pPr>
            <a:r>
              <a:rPr lang="en-US" sz="2100" b="1" dirty="0" smtClean="0"/>
              <a:t>1. </a:t>
            </a:r>
            <a:r>
              <a:rPr lang="en-US" sz="2100" dirty="0" smtClean="0">
                <a:solidFill>
                  <a:srgbClr val="00B0F0"/>
                </a:solidFill>
              </a:rPr>
              <a:t>President Clinton oversaw the signing of a new accord in September, 1993 between Palestinian leader Yasser Arafat and Israeli Prime Minister Yitzhak Rabin.  Clinton and his administration hosted this historic compromise at the White House.          Which hat did Clinton wear while hosting?</a:t>
            </a:r>
          </a:p>
          <a:p>
            <a:pPr>
              <a:buNone/>
            </a:pPr>
            <a:r>
              <a:rPr lang="en-US" sz="2100" dirty="0" smtClean="0"/>
              <a:t> </a:t>
            </a:r>
            <a:r>
              <a:rPr lang="en-US" sz="2100" b="1" dirty="0" smtClean="0"/>
              <a:t>2. </a:t>
            </a:r>
            <a:r>
              <a:rPr lang="en-US" sz="2100" dirty="0" smtClean="0">
                <a:solidFill>
                  <a:srgbClr val="7030A0"/>
                </a:solidFill>
              </a:rPr>
              <a:t>President Grover Cleveland in his first term (1885-1889) received a controversial bill approved by the House of Representatives and the Senate, he chose to reject" the bill. In fact, Cleveland "rejected" more bills in this first term than all preceding presidents combined.       </a:t>
            </a:r>
            <a:br>
              <a:rPr lang="en-US" sz="2100" dirty="0" smtClean="0">
                <a:solidFill>
                  <a:srgbClr val="7030A0"/>
                </a:solidFill>
              </a:rPr>
            </a:br>
            <a:r>
              <a:rPr lang="en-US" sz="2100" dirty="0" smtClean="0">
                <a:solidFill>
                  <a:srgbClr val="7030A0"/>
                </a:solidFill>
              </a:rPr>
              <a:t>Which hat was Cleveland sporting?</a:t>
            </a:r>
          </a:p>
          <a:p>
            <a:pPr>
              <a:buNone/>
            </a:pPr>
            <a:r>
              <a:rPr lang="en-US" sz="2100" dirty="0" smtClean="0"/>
              <a:t> </a:t>
            </a:r>
            <a:r>
              <a:rPr lang="en-US" sz="2100" b="1" dirty="0" smtClean="0"/>
              <a:t>3. </a:t>
            </a:r>
            <a:r>
              <a:rPr lang="en-US" sz="2100" dirty="0" smtClean="0">
                <a:solidFill>
                  <a:srgbClr val="FF0000"/>
                </a:solidFill>
              </a:rPr>
              <a:t>Once in office, Clinton quickly set about starting the reforms he had promised during his campaign. To achieve his vision of change, Clinton put together the most racially diverse and gender-balanced cabinet in U.S. history. Those hand picked by Clinton were Henry Cisneros as Secretary of Housing and Urban Development, Ron Brown Secretary of Commerce, Jocelyn Elders as Surgeon General, and Press Secretary Dee </a:t>
            </a:r>
            <a:r>
              <a:rPr lang="en-US" sz="2100" dirty="0" err="1" smtClean="0">
                <a:solidFill>
                  <a:srgbClr val="FF0000"/>
                </a:solidFill>
              </a:rPr>
              <a:t>Dee</a:t>
            </a:r>
            <a:r>
              <a:rPr lang="en-US" sz="2100" dirty="0" smtClean="0">
                <a:solidFill>
                  <a:srgbClr val="FF0000"/>
                </a:solidFill>
              </a:rPr>
              <a:t> Myers. </a:t>
            </a:r>
          </a:p>
          <a:p>
            <a:pPr>
              <a:buNone/>
            </a:pPr>
            <a:r>
              <a:rPr lang="en-US" sz="2100" dirty="0" smtClean="0">
                <a:solidFill>
                  <a:srgbClr val="FF0000"/>
                </a:solidFill>
              </a:rPr>
              <a:t>       Which hat was Clinton wearing while making these official changes?</a:t>
            </a:r>
            <a:endParaRPr lang="en-US" sz="21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74776"/>
          </a:xfrm>
        </p:spPr>
        <p:txBody>
          <a:bodyPr>
            <a:normAutofit fontScale="90000"/>
          </a:bodyPr>
          <a:lstStyle/>
          <a:p>
            <a:r>
              <a:rPr lang="en-US" b="1" dirty="0" smtClean="0"/>
              <a:t>Chief Executive</a:t>
            </a:r>
            <a:r>
              <a:rPr lang="en-US" dirty="0" smtClean="0"/>
              <a:t/>
            </a:r>
            <a:br>
              <a:rPr lang="en-US" dirty="0" smtClean="0"/>
            </a:br>
            <a:endParaRPr lang="en-US" dirty="0"/>
          </a:p>
        </p:txBody>
      </p:sp>
      <p:sp>
        <p:nvSpPr>
          <p:cNvPr id="3" name="Content Placeholder 2"/>
          <p:cNvSpPr>
            <a:spLocks noGrp="1"/>
          </p:cNvSpPr>
          <p:nvPr>
            <p:ph idx="1"/>
          </p:nvPr>
        </p:nvSpPr>
        <p:spPr>
          <a:xfrm>
            <a:off x="152400" y="1524000"/>
            <a:ext cx="8991600" cy="5333999"/>
          </a:xfrm>
        </p:spPr>
        <p:txBody>
          <a:bodyPr>
            <a:normAutofit fontScale="70000" lnSpcReduction="20000"/>
          </a:bodyPr>
          <a:lstStyle/>
          <a:p>
            <a:pPr>
              <a:buNone/>
            </a:pPr>
            <a:r>
              <a:rPr lang="en-US" b="1" dirty="0" smtClean="0">
                <a:solidFill>
                  <a:srgbClr val="FF0000"/>
                </a:solidFill>
              </a:rPr>
              <a:t>What?</a:t>
            </a:r>
            <a:r>
              <a:rPr lang="en-US" dirty="0" smtClean="0">
                <a:solidFill>
                  <a:srgbClr val="FF0000"/>
                </a:solidFill>
              </a:rPr>
              <a:t>      </a:t>
            </a:r>
          </a:p>
          <a:p>
            <a:r>
              <a:rPr lang="en-US" dirty="0" smtClean="0">
                <a:solidFill>
                  <a:srgbClr val="FF0000"/>
                </a:solidFill>
              </a:rPr>
              <a:t>Carry out or execute laws passed by Congress  </a:t>
            </a:r>
          </a:p>
          <a:p>
            <a:r>
              <a:rPr lang="en-US" dirty="0" smtClean="0">
                <a:solidFill>
                  <a:srgbClr val="FF0000"/>
                </a:solidFill>
              </a:rPr>
              <a:t>Appoints several thousand officials (cabinet, federal judges)</a:t>
            </a:r>
          </a:p>
          <a:p>
            <a:r>
              <a:rPr lang="en-US" dirty="0" smtClean="0">
                <a:solidFill>
                  <a:srgbClr val="FF0000"/>
                </a:solidFill>
              </a:rPr>
              <a:t>Supervises administration of executive department</a:t>
            </a:r>
          </a:p>
          <a:p>
            <a:pPr marL="115888" indent="347663">
              <a:buNone/>
            </a:pPr>
            <a:r>
              <a:rPr lang="en-US" dirty="0" smtClean="0"/>
              <a:t/>
            </a:r>
            <a:br>
              <a:rPr lang="en-US" dirty="0" smtClean="0"/>
            </a:br>
            <a:r>
              <a:rPr lang="en-US" b="1" dirty="0" smtClean="0">
                <a:solidFill>
                  <a:srgbClr val="FF0000"/>
                </a:solidFill>
              </a:rPr>
              <a:t>How?    </a:t>
            </a:r>
          </a:p>
          <a:p>
            <a:pPr lvl="0"/>
            <a:r>
              <a:rPr lang="en-US" u="sng" dirty="0" smtClean="0">
                <a:solidFill>
                  <a:srgbClr val="FF0000"/>
                </a:solidFill>
                <a:hlinkClick r:id="rId2"/>
              </a:rPr>
              <a:t>15 Cabinet Departments</a:t>
            </a:r>
            <a:r>
              <a:rPr lang="en-US" dirty="0" smtClean="0">
                <a:solidFill>
                  <a:srgbClr val="FF0000"/>
                </a:solidFill>
                <a:hlinkClick r:id="rId2"/>
              </a:rPr>
              <a:t> </a:t>
            </a:r>
            <a:r>
              <a:rPr lang="en-US" dirty="0" smtClean="0">
                <a:solidFill>
                  <a:srgbClr val="FF0000"/>
                </a:solidFill>
                <a:sym typeface="Wingdings"/>
              </a:rPr>
              <a:t></a:t>
            </a:r>
            <a:r>
              <a:rPr lang="en-US" dirty="0" smtClean="0">
                <a:solidFill>
                  <a:srgbClr val="FF0000"/>
                </a:solidFill>
              </a:rPr>
              <a:t> </a:t>
            </a:r>
            <a:r>
              <a:rPr lang="en-US" dirty="0" smtClean="0">
                <a:solidFill>
                  <a:srgbClr val="FF0000"/>
                </a:solidFill>
              </a:rPr>
              <a:t>					</a:t>
            </a:r>
            <a:r>
              <a:rPr lang="en-US" dirty="0" smtClean="0">
                <a:solidFill>
                  <a:srgbClr val="FF0000"/>
                </a:solidFill>
              </a:rPr>
              <a:t/>
            </a:r>
            <a:br>
              <a:rPr lang="en-US" dirty="0" smtClean="0">
                <a:solidFill>
                  <a:srgbClr val="FF0000"/>
                </a:solidFill>
              </a:rPr>
            </a:br>
            <a:r>
              <a:rPr lang="en-US" dirty="0" smtClean="0">
                <a:solidFill>
                  <a:srgbClr val="FF0000"/>
                </a:solidFill>
              </a:rPr>
              <a:t>Heads of departments are appointed by the President</a:t>
            </a:r>
          </a:p>
          <a:p>
            <a:pPr lvl="0"/>
            <a:r>
              <a:rPr lang="en-US" u="sng" dirty="0" smtClean="0">
                <a:solidFill>
                  <a:srgbClr val="FF0000"/>
                </a:solidFill>
                <a:hlinkClick r:id="rId3"/>
              </a:rPr>
              <a:t>Federal Agencies</a:t>
            </a:r>
            <a:r>
              <a:rPr lang="en-US" u="sng" dirty="0" smtClean="0">
                <a:solidFill>
                  <a:srgbClr val="FF0000"/>
                </a:solidFill>
              </a:rPr>
              <a:t>: </a:t>
            </a:r>
            <a:br>
              <a:rPr lang="en-US" u="sng" dirty="0" smtClean="0">
                <a:solidFill>
                  <a:srgbClr val="FF0000"/>
                </a:solidFill>
              </a:rPr>
            </a:br>
            <a:r>
              <a:rPr lang="en-US" dirty="0" smtClean="0">
                <a:solidFill>
                  <a:srgbClr val="FF0000"/>
                </a:solidFill>
              </a:rPr>
              <a:t>3 million civilians work for the federal government</a:t>
            </a:r>
          </a:p>
          <a:p>
            <a:pPr>
              <a:buNone/>
            </a:pPr>
            <a:r>
              <a:rPr lang="en-US" b="1" dirty="0" smtClean="0"/>
              <a:t> </a:t>
            </a:r>
            <a:r>
              <a:rPr lang="en-US" b="1" u="sng" dirty="0" smtClean="0"/>
              <a:t>Roles:</a:t>
            </a:r>
            <a:r>
              <a:rPr lang="en-US" dirty="0" smtClean="0"/>
              <a:t> </a:t>
            </a:r>
            <a:endParaRPr lang="en-US" dirty="0" smtClean="0"/>
          </a:p>
          <a:p>
            <a:r>
              <a:rPr lang="en-US" dirty="0" smtClean="0"/>
              <a:t>The "</a:t>
            </a:r>
            <a:r>
              <a:rPr lang="en-US" dirty="0" smtClean="0"/>
              <a:t>boss" for millions of government workers in the Executive </a:t>
            </a:r>
            <a:r>
              <a:rPr lang="en-US" dirty="0" smtClean="0"/>
              <a:t>Branch</a:t>
            </a:r>
          </a:p>
          <a:p>
            <a:r>
              <a:rPr lang="en-US" dirty="0" smtClean="0"/>
              <a:t>Decides </a:t>
            </a:r>
            <a:r>
              <a:rPr lang="en-US" dirty="0" smtClean="0"/>
              <a:t>how the laws of the United States are to be </a:t>
            </a:r>
            <a:r>
              <a:rPr lang="en-US" dirty="0" smtClean="0"/>
              <a:t>enforced</a:t>
            </a:r>
          </a:p>
          <a:p>
            <a:r>
              <a:rPr lang="en-US" dirty="0" smtClean="0"/>
              <a:t>Chooses </a:t>
            </a:r>
            <a:r>
              <a:rPr lang="en-US" dirty="0" smtClean="0"/>
              <a:t>officials and advisers to help run the Executive </a:t>
            </a:r>
            <a:r>
              <a:rPr lang="en-US" dirty="0" smtClean="0"/>
              <a:t>Branch</a:t>
            </a:r>
            <a:endParaRPr lang="en-US" dirty="0" smtClean="0"/>
          </a:p>
          <a:p>
            <a:pPr>
              <a:buNone/>
            </a:pPr>
            <a:r>
              <a:rPr lang="en-US" b="1" dirty="0" smtClean="0"/>
              <a:t> </a:t>
            </a:r>
            <a:endParaRPr lang="en-US" b="1" dirty="0" smtClean="0"/>
          </a:p>
          <a:p>
            <a:pPr>
              <a:buNone/>
            </a:pPr>
            <a:r>
              <a:rPr lang="en-US" b="1" u="sng" dirty="0" smtClean="0"/>
              <a:t>Examples </a:t>
            </a:r>
            <a:r>
              <a:rPr lang="en-US" b="1" u="sng" dirty="0" smtClean="0"/>
              <a:t>of Behavior in Roles</a:t>
            </a:r>
            <a:r>
              <a:rPr lang="en-US" b="1" dirty="0" smtClean="0"/>
              <a:t>:</a:t>
            </a:r>
            <a:r>
              <a:rPr lang="en-US" dirty="0" smtClean="0"/>
              <a:t> </a:t>
            </a:r>
          </a:p>
          <a:p>
            <a:pPr lvl="0"/>
            <a:r>
              <a:rPr lang="en-US" dirty="0" smtClean="0"/>
              <a:t>Appointing someone to serve as head of the Central Intelligence Agency </a:t>
            </a:r>
            <a:r>
              <a:rPr lang="en-US" dirty="0" smtClean="0">
                <a:hlinkClick r:id="rId4"/>
              </a:rPr>
              <a:t>(CIA</a:t>
            </a:r>
            <a:r>
              <a:rPr lang="en-US" dirty="0" smtClean="0">
                <a:hlinkClick r:id="rId4"/>
              </a:rPr>
              <a:t>)</a:t>
            </a:r>
            <a:r>
              <a:rPr lang="en-US" dirty="0" smtClean="0">
                <a:hlinkClick r:id="rId4"/>
              </a:rPr>
              <a:t> </a:t>
            </a:r>
            <a:endParaRPr lang="en-US" dirty="0" smtClean="0"/>
          </a:p>
          <a:p>
            <a:pPr lvl="0"/>
            <a:r>
              <a:rPr lang="en-US" dirty="0" smtClean="0"/>
              <a:t>Holding a Cabinet meeting to discuss government </a:t>
            </a:r>
            <a:r>
              <a:rPr lang="en-US" dirty="0" smtClean="0"/>
              <a:t>business           </a:t>
            </a:r>
            <a:r>
              <a:rPr lang="en-US" dirty="0" smtClean="0"/>
              <a:t> </a:t>
            </a:r>
            <a:r>
              <a:rPr lang="en-US" dirty="0" smtClean="0">
                <a:hlinkClick r:id="rId5"/>
              </a:rPr>
              <a:t>Video</a:t>
            </a: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Autofit/>
          </a:bodyPr>
          <a:lstStyle/>
          <a:p>
            <a:pPr algn="ctr"/>
            <a:r>
              <a:rPr lang="en-US" sz="2000" dirty="0" smtClean="0"/>
              <a:t>Practice Roles of President</a:t>
            </a:r>
            <a:br>
              <a:rPr lang="en-US" sz="2000" dirty="0" smtClean="0"/>
            </a:br>
            <a:r>
              <a:rPr lang="en-US" sz="2000" i="1" u="sng" dirty="0" smtClean="0"/>
              <a:t>The Many Hats of the President</a:t>
            </a:r>
            <a:r>
              <a:rPr lang="en-US" sz="2000" dirty="0" smtClean="0"/>
              <a:t/>
            </a:r>
            <a:br>
              <a:rPr lang="en-US" sz="2000" dirty="0" smtClean="0"/>
            </a:br>
            <a:r>
              <a:rPr lang="en-US" sz="2000" dirty="0" smtClean="0"/>
              <a:t>Read each scenario and determine </a:t>
            </a:r>
            <a:br>
              <a:rPr lang="en-US" sz="2000" dirty="0" smtClean="0"/>
            </a:br>
            <a:r>
              <a:rPr lang="en-US" sz="2000" dirty="0" smtClean="0"/>
              <a:t>which hat the President wore when he executed his power.</a:t>
            </a:r>
            <a:endParaRPr lang="en-US" sz="2000" dirty="0"/>
          </a:p>
        </p:txBody>
      </p:sp>
      <p:sp>
        <p:nvSpPr>
          <p:cNvPr id="3" name="Content Placeholder 2"/>
          <p:cNvSpPr>
            <a:spLocks noGrp="1"/>
          </p:cNvSpPr>
          <p:nvPr>
            <p:ph idx="1"/>
          </p:nvPr>
        </p:nvSpPr>
        <p:spPr>
          <a:xfrm>
            <a:off x="0" y="1524000"/>
            <a:ext cx="9144000" cy="5333999"/>
          </a:xfrm>
        </p:spPr>
        <p:txBody>
          <a:bodyPr>
            <a:normAutofit fontScale="77500" lnSpcReduction="20000"/>
          </a:bodyPr>
          <a:lstStyle/>
          <a:p>
            <a:pPr>
              <a:buNone/>
            </a:pPr>
            <a:r>
              <a:rPr lang="en-US" b="1" dirty="0" smtClean="0"/>
              <a:t>4. </a:t>
            </a:r>
            <a:r>
              <a:rPr lang="en-US" dirty="0" smtClean="0">
                <a:solidFill>
                  <a:srgbClr val="00B0F0"/>
                </a:solidFill>
              </a:rPr>
              <a:t>North Korean people are starving. They are in desperate need of food and other supplies. They have asked the United States for help. They also have several weapons that could be used against us if they fell into the wrong hands. If Clinton decides to send food and aid in the interest of keeping North Korea on our side, which hat would he be wearing?</a:t>
            </a:r>
          </a:p>
          <a:p>
            <a:pPr>
              <a:buNone/>
            </a:pPr>
            <a:r>
              <a:rPr lang="en-US" b="1" dirty="0" smtClean="0"/>
              <a:t>5. </a:t>
            </a:r>
            <a:r>
              <a:rPr lang="en-US" dirty="0" smtClean="0">
                <a:solidFill>
                  <a:srgbClr val="7030A0"/>
                </a:solidFill>
              </a:rPr>
              <a:t>Richard Nixon was part of the Watergate Affair which involved such criminal acts as burglary, illegal wiretapping, perjury, conspiracy to obstruct justice, and misuse of campaign funds. Gerald Ford, Nixon's successor, "excused" him which allowed him to be immune from prosecution. Which hat did Ford have on?</a:t>
            </a:r>
          </a:p>
          <a:p>
            <a:pPr>
              <a:buNone/>
            </a:pPr>
            <a:r>
              <a:rPr lang="en-US" dirty="0" smtClean="0"/>
              <a:t> </a:t>
            </a:r>
            <a:r>
              <a:rPr lang="en-US" b="1" dirty="0" smtClean="0"/>
              <a:t>6. </a:t>
            </a:r>
            <a:r>
              <a:rPr lang="en-US" dirty="0" smtClean="0">
                <a:solidFill>
                  <a:srgbClr val="FF0000"/>
                </a:solidFill>
              </a:rPr>
              <a:t>George Bush's experiences during WWII contributed to his strong interest in foreign affairs. During his presidency, terrible memories about WWII resurfaced when he felt it necessary to send troops to Kuwait during Operation Desert Storm. When he executed this plan to aid Kuwait and bombard Saddam Hussein, which hat was he wearing?</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534400" cy="1252728"/>
          </a:xfrm>
        </p:spPr>
        <p:txBody>
          <a:bodyPr>
            <a:normAutofit/>
          </a:bodyPr>
          <a:lstStyle/>
          <a:p>
            <a:pPr algn="ctr"/>
            <a:r>
              <a:rPr lang="en-US" sz="3600" dirty="0" smtClean="0"/>
              <a:t>Practice Roles of President</a:t>
            </a:r>
            <a:r>
              <a:rPr lang="en-US" sz="1800" dirty="0" smtClean="0"/>
              <a:t/>
            </a:r>
            <a:br>
              <a:rPr lang="en-US" sz="1800" dirty="0" smtClean="0"/>
            </a:br>
            <a:endParaRPr lang="en-US" sz="1800" dirty="0"/>
          </a:p>
        </p:txBody>
      </p:sp>
      <p:sp>
        <p:nvSpPr>
          <p:cNvPr id="3" name="Content Placeholder 2"/>
          <p:cNvSpPr>
            <a:spLocks noGrp="1"/>
          </p:cNvSpPr>
          <p:nvPr>
            <p:ph idx="1"/>
          </p:nvPr>
        </p:nvSpPr>
        <p:spPr>
          <a:xfrm>
            <a:off x="0" y="1524000"/>
            <a:ext cx="9144000" cy="5333999"/>
          </a:xfrm>
        </p:spPr>
        <p:txBody>
          <a:bodyPr>
            <a:normAutofit fontScale="92500" lnSpcReduction="10000"/>
          </a:bodyPr>
          <a:lstStyle/>
          <a:p>
            <a:r>
              <a:rPr lang="en-US" b="1" dirty="0" smtClean="0">
                <a:solidFill>
                  <a:srgbClr val="C00000"/>
                </a:solidFill>
              </a:rPr>
              <a:t>Egypt and Israel continue to fight and bring even more instability to the Middle East.  You are very concerned about this situation and would like to rejuvenate the peace process in the Middle East.</a:t>
            </a:r>
            <a:br>
              <a:rPr lang="en-US" b="1" dirty="0" smtClean="0">
                <a:solidFill>
                  <a:srgbClr val="C00000"/>
                </a:solidFill>
              </a:rPr>
            </a:br>
            <a:r>
              <a:rPr lang="en-US" b="1" dirty="0" smtClean="0">
                <a:solidFill>
                  <a:srgbClr val="C00000"/>
                </a:solidFill>
              </a:rPr>
              <a:t>What power do you have in this situation and</a:t>
            </a:r>
            <a:br>
              <a:rPr lang="en-US" b="1" dirty="0" smtClean="0">
                <a:solidFill>
                  <a:srgbClr val="C00000"/>
                </a:solidFill>
              </a:rPr>
            </a:br>
            <a:r>
              <a:rPr lang="en-US" b="1" dirty="0" smtClean="0">
                <a:solidFill>
                  <a:srgbClr val="C00000"/>
                </a:solidFill>
              </a:rPr>
              <a:t>what role grants you this power?</a:t>
            </a:r>
          </a:p>
          <a:p>
            <a:endParaRPr lang="en-US" b="1" dirty="0" smtClean="0"/>
          </a:p>
          <a:p>
            <a:r>
              <a:rPr lang="en-US" b="1" dirty="0" smtClean="0">
                <a:solidFill>
                  <a:schemeClr val="accent1"/>
                </a:solidFill>
              </a:rPr>
              <a:t>You are a Republican president and a fellow Republican is running for Governor of West Virginia.  You would really like to help her win the office.  </a:t>
            </a:r>
            <a:br>
              <a:rPr lang="en-US" b="1" dirty="0" smtClean="0">
                <a:solidFill>
                  <a:schemeClr val="accent1"/>
                </a:solidFill>
              </a:rPr>
            </a:br>
            <a:r>
              <a:rPr lang="en-US" b="1" dirty="0" smtClean="0">
                <a:solidFill>
                  <a:schemeClr val="accent1"/>
                </a:solidFill>
              </a:rPr>
              <a:t>What can you do to assist &amp;what gives you the power?</a:t>
            </a:r>
            <a:endParaRPr lang="en-US" b="1" dirty="0">
              <a:solidFill>
                <a:schemeClr val="accen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Practice Roles of President</a:t>
            </a:r>
            <a:endParaRPr lang="en-US" dirty="0"/>
          </a:p>
        </p:txBody>
      </p:sp>
      <p:sp>
        <p:nvSpPr>
          <p:cNvPr id="3" name="Content Placeholder 2"/>
          <p:cNvSpPr>
            <a:spLocks noGrp="1"/>
          </p:cNvSpPr>
          <p:nvPr>
            <p:ph idx="1"/>
          </p:nvPr>
        </p:nvSpPr>
        <p:spPr>
          <a:xfrm>
            <a:off x="0" y="1524000"/>
            <a:ext cx="9144000" cy="5333999"/>
          </a:xfrm>
        </p:spPr>
        <p:txBody>
          <a:bodyPr>
            <a:normAutofit lnSpcReduction="10000"/>
          </a:bodyPr>
          <a:lstStyle/>
          <a:p>
            <a:r>
              <a:rPr lang="en-US" b="1" dirty="0" smtClean="0">
                <a:solidFill>
                  <a:srgbClr val="CCCC00"/>
                </a:solidFill>
              </a:rPr>
              <a:t>A bill has been sent to you by Congress that involves making flag burning illegal.  You disagree with this bill and absolutely do not want such a law passed.  What can you do to act to reflect your opposition, and what role enables you to do it?</a:t>
            </a:r>
          </a:p>
          <a:p>
            <a:r>
              <a:rPr lang="en-US" b="1" dirty="0" smtClean="0"/>
              <a:t> </a:t>
            </a:r>
            <a:r>
              <a:rPr lang="en-US" b="1" dirty="0" smtClean="0">
                <a:solidFill>
                  <a:srgbClr val="92D050"/>
                </a:solidFill>
              </a:rPr>
              <a:t>You have been given reconnaissance imagery revealing Soviet nuclear missile installation in Cuba.  You feel these nuclear weapon pose and incredible danger.  What can you do, and what gives you the power?</a:t>
            </a:r>
            <a:endParaRPr lang="en-US" b="1" dirty="0">
              <a:solidFill>
                <a:srgbClr val="92D05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Practice Roles of President</a:t>
            </a:r>
            <a:endParaRPr lang="en-US" dirty="0"/>
          </a:p>
        </p:txBody>
      </p:sp>
      <p:sp>
        <p:nvSpPr>
          <p:cNvPr id="3" name="Content Placeholder 2"/>
          <p:cNvSpPr>
            <a:spLocks noGrp="1"/>
          </p:cNvSpPr>
          <p:nvPr>
            <p:ph idx="1"/>
          </p:nvPr>
        </p:nvSpPr>
        <p:spPr>
          <a:xfrm>
            <a:off x="0" y="1524000"/>
            <a:ext cx="8991600" cy="5333999"/>
          </a:xfrm>
        </p:spPr>
        <p:txBody>
          <a:bodyPr>
            <a:normAutofit fontScale="77500" lnSpcReduction="20000"/>
          </a:bodyPr>
          <a:lstStyle/>
          <a:p>
            <a:r>
              <a:rPr lang="en-US" b="1" dirty="0" smtClean="0">
                <a:solidFill>
                  <a:srgbClr val="00B0F0"/>
                </a:solidFill>
              </a:rPr>
              <a:t>It is about that time when you need to address Congress and outline your agenda for the year.  You also need this information broadcast to the people.  What annual tradition will follow to deliver this information, and what role gives you this power?</a:t>
            </a:r>
          </a:p>
          <a:p>
            <a:endParaRPr lang="en-US" b="1" dirty="0" smtClean="0">
              <a:solidFill>
                <a:srgbClr val="00B0F0"/>
              </a:solidFill>
            </a:endParaRPr>
          </a:p>
          <a:p>
            <a:r>
              <a:rPr lang="en-US" b="1" dirty="0" smtClean="0">
                <a:solidFill>
                  <a:srgbClr val="CC00FF"/>
                </a:solidFill>
              </a:rPr>
              <a:t>It is December, and Washington DC is buzzing with holiday spirit.  You want to make sure the White House sticks with tradition and embraces this season.  What should you make sure to mark on your calendar this December?</a:t>
            </a:r>
          </a:p>
          <a:p>
            <a:endParaRPr lang="en-US" b="1" dirty="0" smtClean="0">
              <a:solidFill>
                <a:srgbClr val="CC00FF"/>
              </a:solidFill>
            </a:endParaRPr>
          </a:p>
          <a:p>
            <a:r>
              <a:rPr lang="en-US" b="1" dirty="0" smtClean="0">
                <a:solidFill>
                  <a:srgbClr val="7030A0"/>
                </a:solidFill>
              </a:rPr>
              <a:t>You are passionate about a new health care program that you have developed, which contains several laws that you want Congress to pass.  Since only members of Congress have the power to introduce bills for consideration, what can you do to advocate for your health care legislation?  What role gives you the ability to do this?</a:t>
            </a:r>
            <a:endParaRPr lang="en-US" b="1"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hlinkClick r:id="rId2"/>
              </a:rPr>
              <a:t>Cabinet Appointments</a:t>
            </a:r>
            <a:endParaRPr lang="en-US" dirty="0"/>
          </a:p>
        </p:txBody>
      </p:sp>
      <p:pic>
        <p:nvPicPr>
          <p:cNvPr id="4" name="Picture 4" descr="400px-George_W_Bush_and_Condoleezza_Rice_2008"/>
          <p:cNvPicPr>
            <a:picLocks noGrp="1" noChangeAspect="1" noChangeArrowheads="1"/>
          </p:cNvPicPr>
          <p:nvPr>
            <p:ph idx="1"/>
          </p:nvPr>
        </p:nvPicPr>
        <p:blipFill>
          <a:blip r:embed="rId3" cstate="print"/>
          <a:srcRect/>
          <a:stretch>
            <a:fillRect/>
          </a:stretch>
        </p:blipFill>
        <p:spPr bwMode="auto">
          <a:xfrm>
            <a:off x="6019800" y="1447800"/>
            <a:ext cx="3124200" cy="4686300"/>
          </a:xfrm>
          <a:prstGeom prst="rect">
            <a:avLst/>
          </a:prstGeom>
          <a:noFill/>
          <a:ln w="9525">
            <a:solidFill>
              <a:schemeClr val="tx1"/>
            </a:solidFill>
            <a:miter lim="800000"/>
            <a:headEnd/>
            <a:tailEnd/>
          </a:ln>
        </p:spPr>
      </p:pic>
      <p:sp>
        <p:nvSpPr>
          <p:cNvPr id="5" name="TextBox 4"/>
          <p:cNvSpPr txBox="1"/>
          <p:nvPr/>
        </p:nvSpPr>
        <p:spPr>
          <a:xfrm>
            <a:off x="6324600" y="5734616"/>
            <a:ext cx="2514600" cy="1123384"/>
          </a:xfrm>
          <a:prstGeom prst="rect">
            <a:avLst/>
          </a:prstGeom>
          <a:noFill/>
        </p:spPr>
        <p:txBody>
          <a:bodyPr wrap="square" rtlCol="0">
            <a:spAutoFit/>
          </a:bodyPr>
          <a:lstStyle/>
          <a:p>
            <a:pPr algn="ctr">
              <a:spcBef>
                <a:spcPct val="50000"/>
              </a:spcBef>
            </a:pPr>
            <a:endParaRPr lang="en-US" b="1" dirty="0" smtClean="0">
              <a:solidFill>
                <a:schemeClr val="bg1"/>
              </a:solidFill>
              <a:latin typeface="Times New Roman" pitchFamily="18" charset="0"/>
            </a:endParaRPr>
          </a:p>
          <a:p>
            <a:pPr algn="ctr">
              <a:spcBef>
                <a:spcPct val="50000"/>
              </a:spcBef>
            </a:pPr>
            <a:r>
              <a:rPr lang="en-US" sz="1400" b="1" dirty="0" smtClean="0">
                <a:latin typeface="Times New Roman" pitchFamily="18" charset="0"/>
              </a:rPr>
              <a:t>President Bush chose Condoleezza Rice as Secretary of State in his second term</a:t>
            </a:r>
            <a:endParaRPr lang="en-US" sz="1400" b="1" dirty="0">
              <a:latin typeface="Times New Roman" pitchFamily="18" charset="0"/>
            </a:endParaRPr>
          </a:p>
        </p:txBody>
      </p:sp>
      <p:pic>
        <p:nvPicPr>
          <p:cNvPr id="6" name="Picture 4" descr="PH2008121701700"/>
          <p:cNvPicPr>
            <a:picLocks noChangeAspect="1" noChangeArrowheads="1"/>
          </p:cNvPicPr>
          <p:nvPr/>
        </p:nvPicPr>
        <p:blipFill>
          <a:blip r:embed="rId4" cstate="print"/>
          <a:srcRect/>
          <a:stretch>
            <a:fillRect/>
          </a:stretch>
        </p:blipFill>
        <p:spPr bwMode="auto">
          <a:xfrm>
            <a:off x="0" y="4572000"/>
            <a:ext cx="3070353" cy="2286000"/>
          </a:xfrm>
          <a:prstGeom prst="rect">
            <a:avLst/>
          </a:prstGeom>
          <a:solidFill>
            <a:schemeClr val="tx1"/>
          </a:solidFill>
          <a:ln w="9525">
            <a:solidFill>
              <a:schemeClr val="tx1"/>
            </a:solidFill>
            <a:miter lim="800000"/>
            <a:headEnd/>
            <a:tailEnd/>
          </a:ln>
        </p:spPr>
      </p:pic>
      <p:sp>
        <p:nvSpPr>
          <p:cNvPr id="7" name="TextBox 6"/>
          <p:cNvSpPr txBox="1"/>
          <p:nvPr/>
        </p:nvSpPr>
        <p:spPr>
          <a:xfrm>
            <a:off x="3124200" y="6096000"/>
            <a:ext cx="2895600" cy="1015663"/>
          </a:xfrm>
          <a:prstGeom prst="rect">
            <a:avLst/>
          </a:prstGeom>
          <a:noFill/>
        </p:spPr>
        <p:txBody>
          <a:bodyPr wrap="square" rtlCol="0">
            <a:spAutoFit/>
          </a:bodyPr>
          <a:lstStyle/>
          <a:p>
            <a:r>
              <a:rPr lang="en-US" sz="1400" b="1" dirty="0" smtClean="0">
                <a:latin typeface="Times New Roman" pitchFamily="18" charset="0"/>
              </a:rPr>
              <a:t>Obama announces Colorado governor Ken Salazar as Secretary of the Interior</a:t>
            </a:r>
          </a:p>
          <a:p>
            <a:endParaRPr lang="en-US" dirty="0"/>
          </a:p>
        </p:txBody>
      </p:sp>
      <p:pic>
        <p:nvPicPr>
          <p:cNvPr id="1026" name="Picture 2" descr="https://upload.wikimedia.org/wikipedia/commons/8/85/Clinton_Administration.jpg"/>
          <p:cNvPicPr>
            <a:picLocks noChangeAspect="1" noChangeArrowheads="1"/>
          </p:cNvPicPr>
          <p:nvPr/>
        </p:nvPicPr>
        <p:blipFill>
          <a:blip r:embed="rId5" cstate="print"/>
          <a:srcRect/>
          <a:stretch>
            <a:fillRect/>
          </a:stretch>
        </p:blipFill>
        <p:spPr bwMode="auto">
          <a:xfrm>
            <a:off x="0" y="1447800"/>
            <a:ext cx="6038850" cy="3286126"/>
          </a:xfrm>
          <a:prstGeom prst="rect">
            <a:avLst/>
          </a:prstGeom>
          <a:noFill/>
        </p:spPr>
      </p:pic>
      <p:sp>
        <p:nvSpPr>
          <p:cNvPr id="9" name="TextBox 8"/>
          <p:cNvSpPr txBox="1"/>
          <p:nvPr/>
        </p:nvSpPr>
        <p:spPr>
          <a:xfrm>
            <a:off x="3048000" y="4724401"/>
            <a:ext cx="2971800" cy="95410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President Clinton's Cabinet, 1993. The President is seated front right, with Vice President Al  Gore seated front left.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27176"/>
          </a:xfrm>
        </p:spPr>
        <p:txBody>
          <a:bodyPr/>
          <a:lstStyle/>
          <a:p>
            <a:r>
              <a:rPr lang="en-US" dirty="0" smtClean="0"/>
              <a:t>Chief Executive  			Tools</a:t>
            </a:r>
            <a:endParaRPr lang="en-US" dirty="0"/>
          </a:p>
        </p:txBody>
      </p:sp>
      <p:sp>
        <p:nvSpPr>
          <p:cNvPr id="3" name="Content Placeholder 2"/>
          <p:cNvSpPr>
            <a:spLocks noGrp="1"/>
          </p:cNvSpPr>
          <p:nvPr>
            <p:ph idx="1"/>
          </p:nvPr>
        </p:nvSpPr>
        <p:spPr>
          <a:xfrm>
            <a:off x="152400" y="1524000"/>
            <a:ext cx="8991600" cy="5333999"/>
          </a:xfrm>
        </p:spPr>
        <p:txBody>
          <a:bodyPr>
            <a:normAutofit fontScale="92500" lnSpcReduction="20000"/>
          </a:bodyPr>
          <a:lstStyle/>
          <a:p>
            <a:pPr lvl="0">
              <a:buNone/>
            </a:pPr>
            <a:r>
              <a:rPr lang="en-US" b="1" u="sng" dirty="0" smtClean="0">
                <a:solidFill>
                  <a:srgbClr val="FF0000"/>
                </a:solidFill>
              </a:rPr>
              <a:t>Executive Order:</a:t>
            </a:r>
            <a:r>
              <a:rPr lang="en-US" dirty="0" smtClean="0">
                <a:solidFill>
                  <a:srgbClr val="FF0000"/>
                </a:solidFill>
              </a:rPr>
              <a:t>  </a:t>
            </a:r>
            <a:br>
              <a:rPr lang="en-US" dirty="0" smtClean="0">
                <a:solidFill>
                  <a:srgbClr val="FF0000"/>
                </a:solidFill>
              </a:rPr>
            </a:br>
            <a:r>
              <a:rPr lang="en-US" dirty="0" smtClean="0">
                <a:solidFill>
                  <a:srgbClr val="FF0000"/>
                </a:solidFill>
              </a:rPr>
              <a:t>a rule or command that has the force of law or </a:t>
            </a:r>
            <a:br>
              <a:rPr lang="en-US" dirty="0" smtClean="0">
                <a:solidFill>
                  <a:srgbClr val="FF0000"/>
                </a:solidFill>
              </a:rPr>
            </a:br>
            <a:r>
              <a:rPr lang="en-US" dirty="0" smtClean="0">
                <a:solidFill>
                  <a:srgbClr val="FF0000"/>
                </a:solidFill>
              </a:rPr>
              <a:t>“Presidential rules that have the force of law”</a:t>
            </a:r>
            <a:br>
              <a:rPr lang="en-US" dirty="0" smtClean="0">
                <a:solidFill>
                  <a:srgbClr val="FF0000"/>
                </a:solidFill>
              </a:rPr>
            </a:br>
            <a:r>
              <a:rPr lang="en-US" dirty="0" smtClean="0">
                <a:solidFill>
                  <a:srgbClr val="FF0000"/>
                </a:solidFill>
              </a:rPr>
              <a:t> (must be Constitutional and agree with current law)</a:t>
            </a:r>
          </a:p>
          <a:p>
            <a:pPr>
              <a:buNone/>
            </a:pPr>
            <a:r>
              <a:rPr lang="en-US" dirty="0" smtClean="0"/>
              <a:t> </a:t>
            </a:r>
          </a:p>
          <a:p>
            <a:r>
              <a:rPr lang="en-US" b="1" u="sng" dirty="0" smtClean="0"/>
              <a:t>?? But the President doesn’t make laws . . . right?</a:t>
            </a:r>
            <a:r>
              <a:rPr lang="en-US" b="1" dirty="0" smtClean="0"/>
              <a:t>  </a:t>
            </a:r>
            <a:r>
              <a:rPr lang="en-US" dirty="0" smtClean="0"/>
              <a:t/>
            </a:r>
            <a:br>
              <a:rPr lang="en-US" dirty="0" smtClean="0"/>
            </a:br>
            <a:r>
              <a:rPr lang="en-US" dirty="0" smtClean="0"/>
              <a:t>That is true, but he does have the constitutional power to </a:t>
            </a:r>
            <a:r>
              <a:rPr lang="en-US" dirty="0" smtClean="0"/>
              <a:t>h</a:t>
            </a:r>
            <a:r>
              <a:rPr lang="en-US" dirty="0" smtClean="0"/>
              <a:t>elp </a:t>
            </a:r>
            <a:r>
              <a:rPr lang="en-US" dirty="0" smtClean="0"/>
              <a:t>enforce the laws created in Congress </a:t>
            </a:r>
            <a:endParaRPr lang="en-US" dirty="0" smtClean="0"/>
          </a:p>
          <a:p>
            <a:pPr>
              <a:buNone/>
            </a:pPr>
            <a:r>
              <a:rPr lang="en-US" dirty="0" smtClean="0"/>
              <a:t/>
            </a:r>
            <a:br>
              <a:rPr lang="en-US" dirty="0" smtClean="0"/>
            </a:br>
            <a:r>
              <a:rPr lang="en-US" b="1" dirty="0" smtClean="0"/>
              <a:t>“take care that the laws are faithfully executed</a:t>
            </a:r>
            <a:r>
              <a:rPr lang="en-US" b="1" dirty="0" smtClean="0"/>
              <a:t>”</a:t>
            </a:r>
            <a:r>
              <a:rPr lang="en-US" dirty="0" smtClean="0"/>
              <a:t/>
            </a:r>
            <a:br>
              <a:rPr lang="en-US" dirty="0" smtClean="0"/>
            </a:br>
            <a:endParaRPr lang="en-US" dirty="0" smtClean="0"/>
          </a:p>
          <a:p>
            <a:endParaRPr lang="en-US" dirty="0" smtClean="0"/>
          </a:p>
          <a:p>
            <a:r>
              <a:rPr lang="en-US" u="sng" dirty="0" smtClean="0">
                <a:hlinkClick r:id="rId2"/>
              </a:rPr>
              <a:t>Examples </a:t>
            </a:r>
            <a:r>
              <a:rPr lang="en-US" u="sng" dirty="0" smtClean="0">
                <a:hlinkClick r:id="rId2"/>
              </a:rPr>
              <a:t>of an Executive Order</a:t>
            </a:r>
            <a:r>
              <a:rPr lang="en-US" dirty="0" smtClean="0"/>
              <a:t>:</a:t>
            </a:r>
          </a:p>
          <a:p>
            <a:r>
              <a:rPr lang="en-US" dirty="0" smtClean="0">
                <a:hlinkClick r:id="rId3"/>
              </a:rPr>
              <a:t>Listing of Executive Orders by year</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Chief Executive  			Tools</a:t>
            </a:r>
            <a:endParaRPr lang="en-US" dirty="0"/>
          </a:p>
        </p:txBody>
      </p:sp>
      <p:sp>
        <p:nvSpPr>
          <p:cNvPr id="3" name="Content Placeholder 2"/>
          <p:cNvSpPr>
            <a:spLocks noGrp="1"/>
          </p:cNvSpPr>
          <p:nvPr>
            <p:ph idx="1"/>
          </p:nvPr>
        </p:nvSpPr>
        <p:spPr>
          <a:xfrm>
            <a:off x="152400" y="1600201"/>
            <a:ext cx="8839200" cy="5257800"/>
          </a:xfrm>
        </p:spPr>
        <p:txBody>
          <a:bodyPr>
            <a:normAutofit fontScale="70000" lnSpcReduction="20000"/>
          </a:bodyPr>
          <a:lstStyle/>
          <a:p>
            <a:pPr lvl="0"/>
            <a:r>
              <a:rPr lang="en-US" b="1" u="sng" dirty="0" smtClean="0">
                <a:solidFill>
                  <a:srgbClr val="FF0000"/>
                </a:solidFill>
              </a:rPr>
              <a:t>Pardon:</a:t>
            </a:r>
            <a:r>
              <a:rPr lang="en-US" dirty="0" smtClean="0">
                <a:solidFill>
                  <a:srgbClr val="FF0000"/>
                </a:solidFill>
              </a:rPr>
              <a:t>  a declaration of forgiveness and freedom from punishment; with the exception of impeachment</a:t>
            </a:r>
          </a:p>
          <a:p>
            <a:pPr>
              <a:buNone/>
            </a:pPr>
            <a:r>
              <a:rPr lang="en-US" u="sng" dirty="0" smtClean="0"/>
              <a:t>Examples – </a:t>
            </a:r>
          </a:p>
          <a:p>
            <a:r>
              <a:rPr lang="en-US" dirty="0" smtClean="0">
                <a:hlinkClick r:id="rId2"/>
              </a:rPr>
              <a:t>7 famous pardons</a:t>
            </a:r>
            <a:endParaRPr lang="en-US" dirty="0" smtClean="0"/>
          </a:p>
          <a:p>
            <a:r>
              <a:rPr lang="en-US" dirty="0" smtClean="0">
                <a:hlinkClick r:id="rId3"/>
              </a:rPr>
              <a:t>Statistics</a:t>
            </a:r>
            <a:endParaRPr lang="en-US" dirty="0" smtClean="0"/>
          </a:p>
          <a:p>
            <a:pPr>
              <a:buNone/>
            </a:pPr>
            <a:endParaRPr lang="en-US" dirty="0" smtClean="0"/>
          </a:p>
          <a:p>
            <a:pPr lvl="0"/>
            <a:r>
              <a:rPr lang="en-US" b="1" u="sng" dirty="0" smtClean="0">
                <a:solidFill>
                  <a:srgbClr val="FF0000"/>
                </a:solidFill>
              </a:rPr>
              <a:t>Amnesty:</a:t>
            </a:r>
            <a:r>
              <a:rPr lang="en-US" dirty="0" smtClean="0">
                <a:solidFill>
                  <a:srgbClr val="FF0000"/>
                </a:solidFill>
              </a:rPr>
              <a:t>  a pardon toward a group of people</a:t>
            </a:r>
          </a:p>
          <a:p>
            <a:pPr>
              <a:buNone/>
            </a:pPr>
            <a:r>
              <a:rPr lang="en-US" dirty="0" smtClean="0"/>
              <a:t> </a:t>
            </a:r>
          </a:p>
          <a:p>
            <a:pPr>
              <a:buNone/>
            </a:pPr>
            <a:r>
              <a:rPr lang="en-US" u="sng" dirty="0" smtClean="0"/>
              <a:t>Examples– </a:t>
            </a:r>
            <a:endParaRPr lang="en-US" dirty="0" smtClean="0"/>
          </a:p>
          <a:p>
            <a:r>
              <a:rPr lang="en-US" u="sng" dirty="0" smtClean="0"/>
              <a:t>Every Confederate Soldier:</a:t>
            </a:r>
            <a:r>
              <a:rPr lang="en-US" dirty="0" smtClean="0"/>
              <a:t> On Christmas Day 1868, President Andrew Johnson declared a general amnesty that unconditionally pardoned everyone who'd fought for the Confederacy during the Civil War.</a:t>
            </a:r>
          </a:p>
          <a:p>
            <a:r>
              <a:rPr lang="en-US" u="sng" dirty="0" smtClean="0"/>
              <a:t>10,000 Men who avoided the Vietnam military draft –:</a:t>
            </a:r>
            <a:r>
              <a:rPr lang="en-US" dirty="0" smtClean="0"/>
              <a:t>  In 1977, President Jimmy Carter provided a pardon to any Vietnam draft dodgers who requested one.</a:t>
            </a:r>
          </a:p>
          <a:p>
            <a:pPr>
              <a:buNone/>
            </a:pPr>
            <a:endParaRPr lang="en-US" dirty="0" smtClean="0"/>
          </a:p>
          <a:p>
            <a:pPr lvl="0"/>
            <a:r>
              <a:rPr lang="en-US" b="1" u="sng" dirty="0" smtClean="0">
                <a:solidFill>
                  <a:srgbClr val="FF0000"/>
                </a:solidFill>
                <a:hlinkClick r:id="rId4"/>
              </a:rPr>
              <a:t>Reprieve</a:t>
            </a:r>
            <a:r>
              <a:rPr lang="en-US" b="1" dirty="0" smtClean="0">
                <a:solidFill>
                  <a:srgbClr val="FF0000"/>
                </a:solidFill>
              </a:rPr>
              <a:t>: </a:t>
            </a:r>
            <a:br>
              <a:rPr lang="en-US" b="1" dirty="0" smtClean="0">
                <a:solidFill>
                  <a:srgbClr val="FF0000"/>
                </a:solidFill>
              </a:rPr>
            </a:br>
            <a:r>
              <a:rPr lang="en-US" dirty="0" smtClean="0">
                <a:solidFill>
                  <a:srgbClr val="FF0000"/>
                </a:solidFill>
              </a:rPr>
              <a:t>an order to delay a person’s punishment until a higher court can hear the case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8686800" cy="1673352"/>
          </a:xfrm>
        </p:spPr>
        <p:txBody>
          <a:bodyPr>
            <a:normAutofit/>
          </a:bodyPr>
          <a:lstStyle/>
          <a:p>
            <a:r>
              <a:rPr lang="en-US" dirty="0" smtClean="0"/>
              <a:t>Chief Legislator   </a:t>
            </a:r>
            <a:br>
              <a:rPr lang="en-US" dirty="0" smtClean="0"/>
            </a:br>
            <a:endParaRPr lang="en-US" dirty="0"/>
          </a:p>
        </p:txBody>
      </p:sp>
      <p:sp>
        <p:nvSpPr>
          <p:cNvPr id="3" name="Content Placeholder 2"/>
          <p:cNvSpPr>
            <a:spLocks noGrp="1"/>
          </p:cNvSpPr>
          <p:nvPr>
            <p:ph idx="1"/>
          </p:nvPr>
        </p:nvSpPr>
        <p:spPr>
          <a:xfrm>
            <a:off x="0" y="1600201"/>
            <a:ext cx="9144000" cy="5257800"/>
          </a:xfrm>
        </p:spPr>
        <p:txBody>
          <a:bodyPr>
            <a:normAutofit fontScale="62500" lnSpcReduction="20000"/>
          </a:bodyPr>
          <a:lstStyle/>
          <a:p>
            <a:r>
              <a:rPr lang="en-US" sz="3800" b="1" dirty="0" smtClean="0">
                <a:solidFill>
                  <a:srgbClr val="FF0000"/>
                </a:solidFill>
              </a:rPr>
              <a:t>What?  </a:t>
            </a:r>
            <a:br>
              <a:rPr lang="en-US" sz="3800" b="1" dirty="0" smtClean="0">
                <a:solidFill>
                  <a:srgbClr val="FF0000"/>
                </a:solidFill>
              </a:rPr>
            </a:br>
            <a:r>
              <a:rPr lang="en-US" sz="3800" dirty="0" smtClean="0">
                <a:solidFill>
                  <a:srgbClr val="FF0000"/>
                </a:solidFill>
              </a:rPr>
              <a:t>President proposes a legislative program to Congress</a:t>
            </a:r>
          </a:p>
          <a:p>
            <a:r>
              <a:rPr lang="en-US" sz="3800" b="1" dirty="0" smtClean="0">
                <a:solidFill>
                  <a:srgbClr val="FF0000"/>
                </a:solidFill>
              </a:rPr>
              <a:t>How?</a:t>
            </a:r>
            <a:r>
              <a:rPr lang="en-US" sz="3800" dirty="0" smtClean="0">
                <a:solidFill>
                  <a:srgbClr val="FF0000"/>
                </a:solidFill>
              </a:rPr>
              <a:t>    </a:t>
            </a:r>
            <a:br>
              <a:rPr lang="en-US" sz="3800" dirty="0" smtClean="0">
                <a:solidFill>
                  <a:srgbClr val="FF0000"/>
                </a:solidFill>
              </a:rPr>
            </a:br>
            <a:r>
              <a:rPr lang="en-US" sz="3800" dirty="0" smtClean="0">
                <a:solidFill>
                  <a:srgbClr val="FF0000"/>
                </a:solidFill>
              </a:rPr>
              <a:t>Make </a:t>
            </a:r>
            <a:r>
              <a:rPr lang="en-US" sz="3800" dirty="0" smtClean="0">
                <a:solidFill>
                  <a:srgbClr val="FF0000"/>
                </a:solidFill>
              </a:rPr>
              <a:t>speeches, assign </a:t>
            </a:r>
            <a:r>
              <a:rPr lang="en-US" sz="3800" dirty="0" smtClean="0">
                <a:solidFill>
                  <a:srgbClr val="FF0000"/>
                </a:solidFill>
              </a:rPr>
              <a:t>staff members to work with members of Congress to influence legislation, State of the Union Address</a:t>
            </a:r>
          </a:p>
          <a:p>
            <a:pPr>
              <a:buNone/>
            </a:pPr>
            <a:endParaRPr lang="en-US" dirty="0" smtClean="0"/>
          </a:p>
          <a:p>
            <a:pPr>
              <a:buNone/>
            </a:pPr>
            <a:r>
              <a:rPr lang="en-US" b="1" u="sng" dirty="0" smtClean="0"/>
              <a:t>Roles</a:t>
            </a:r>
            <a:r>
              <a:rPr lang="en-US" b="1" dirty="0" smtClean="0"/>
              <a:t>:</a:t>
            </a:r>
            <a:r>
              <a:rPr lang="en-US" dirty="0" smtClean="0"/>
              <a:t> Only Congress has the actual power to make laws. But the Constitution gives the </a:t>
            </a:r>
            <a:r>
              <a:rPr lang="en-US" b="1" dirty="0" smtClean="0"/>
              <a:t>president power to influence Congress in its lawmaking</a:t>
            </a:r>
            <a:r>
              <a:rPr lang="en-US" dirty="0" smtClean="0"/>
              <a:t>. Presidents may urge Congress to pass new laws or veto bills that they do not favor.</a:t>
            </a:r>
          </a:p>
          <a:p>
            <a:pPr>
              <a:buNone/>
            </a:pPr>
            <a:r>
              <a:rPr lang="en-US" b="1" u="sng" dirty="0" smtClean="0">
                <a:hlinkClick r:id="rId2"/>
              </a:rPr>
              <a:t>Examples of Behavior in Roles</a:t>
            </a:r>
            <a:r>
              <a:rPr lang="en-US" b="1" dirty="0" smtClean="0"/>
              <a:t>:</a:t>
            </a:r>
            <a:r>
              <a:rPr lang="en-US" dirty="0" smtClean="0"/>
              <a:t> </a:t>
            </a:r>
          </a:p>
          <a:p>
            <a:r>
              <a:rPr lang="en-US" dirty="0" smtClean="0"/>
              <a:t>Inviting members of Congress to lunch in the White House. </a:t>
            </a:r>
          </a:p>
          <a:p>
            <a:r>
              <a:rPr lang="en-US" dirty="0" smtClean="0"/>
              <a:t>Gives Congress information on the state of the union</a:t>
            </a:r>
          </a:p>
          <a:p>
            <a:r>
              <a:rPr lang="en-US" dirty="0" smtClean="0"/>
              <a:t>Signing a bill of Congress.   Veto a bill.</a:t>
            </a:r>
          </a:p>
          <a:p>
            <a:pPr lvl="0"/>
            <a:r>
              <a:rPr lang="en-US" dirty="0" smtClean="0"/>
              <a:t>Making a speech in Congress. </a:t>
            </a:r>
          </a:p>
          <a:p>
            <a:pPr>
              <a:buNone/>
            </a:pPr>
            <a:r>
              <a:rPr lang="en-US" b="1" u="sng" dirty="0" smtClean="0"/>
              <a:t>Conflict:  President VS. Congress</a:t>
            </a:r>
            <a:r>
              <a:rPr lang="en-US" dirty="0" smtClean="0"/>
              <a:t>  </a:t>
            </a:r>
            <a:br>
              <a:rPr lang="en-US" dirty="0" smtClean="0"/>
            </a:br>
            <a:r>
              <a:rPr lang="en-US" dirty="0" smtClean="0">
                <a:sym typeface="Wingdings"/>
              </a:rPr>
              <a:t></a:t>
            </a:r>
            <a:r>
              <a:rPr lang="en-US" dirty="0" smtClean="0"/>
              <a:t>  President represents whole nation, </a:t>
            </a:r>
            <a:br>
              <a:rPr lang="en-US" dirty="0" smtClean="0"/>
            </a:br>
            <a:r>
              <a:rPr lang="en-US" dirty="0" smtClean="0"/>
              <a:t>       Congress represents their state or district</a:t>
            </a:r>
            <a:br>
              <a:rPr lang="en-US" dirty="0" smtClean="0"/>
            </a:br>
            <a:r>
              <a:rPr lang="en-US" dirty="0" smtClean="0">
                <a:sym typeface="Wingdings"/>
              </a:rPr>
              <a:t></a:t>
            </a:r>
            <a:r>
              <a:rPr lang="en-US" dirty="0" smtClean="0"/>
              <a:t> President wants action on laws now because of his short term, Congress often doesn’t feel time constraint because many are elected over long periods of time</a:t>
            </a:r>
          </a:p>
        </p:txBody>
      </p:sp>
      <p:pic>
        <p:nvPicPr>
          <p:cNvPr id="16386" name="Picture 2" descr="Image result for CHief Legislator, President"/>
          <p:cNvPicPr>
            <a:picLocks noChangeAspect="1" noChangeArrowheads="1"/>
          </p:cNvPicPr>
          <p:nvPr/>
        </p:nvPicPr>
        <p:blipFill>
          <a:blip r:embed="rId3" cstate="print"/>
          <a:srcRect/>
          <a:stretch>
            <a:fillRect/>
          </a:stretch>
        </p:blipFill>
        <p:spPr bwMode="auto">
          <a:xfrm>
            <a:off x="6931742" y="1"/>
            <a:ext cx="2212258" cy="1905000"/>
          </a:xfrm>
          <a:prstGeom prst="rect">
            <a:avLst/>
          </a:prstGeom>
          <a:noFill/>
        </p:spPr>
      </p:pic>
      <p:pic>
        <p:nvPicPr>
          <p:cNvPr id="16388" name="Picture 4" descr="Image result for CHief Legislator, President"/>
          <p:cNvPicPr>
            <a:picLocks noChangeAspect="1" noChangeArrowheads="1"/>
          </p:cNvPicPr>
          <p:nvPr/>
        </p:nvPicPr>
        <p:blipFill>
          <a:blip r:embed="rId4" cstate="print"/>
          <a:srcRect/>
          <a:stretch>
            <a:fillRect/>
          </a:stretch>
        </p:blipFill>
        <p:spPr bwMode="auto">
          <a:xfrm>
            <a:off x="3886200" y="0"/>
            <a:ext cx="2971475" cy="1905000"/>
          </a:xfrm>
          <a:prstGeom prst="rect">
            <a:avLst/>
          </a:prstGeom>
          <a:noFill/>
        </p:spPr>
      </p:pic>
      <p:pic>
        <p:nvPicPr>
          <p:cNvPr id="16390" name="Picture 6" descr="Image result for CHief Legislator, President"/>
          <p:cNvPicPr>
            <a:picLocks noChangeAspect="1" noChangeArrowheads="1"/>
          </p:cNvPicPr>
          <p:nvPr/>
        </p:nvPicPr>
        <p:blipFill>
          <a:blip r:embed="rId5" cstate="print"/>
          <a:srcRect/>
          <a:stretch>
            <a:fillRect/>
          </a:stretch>
        </p:blipFill>
        <p:spPr bwMode="auto">
          <a:xfrm>
            <a:off x="6566210" y="4572000"/>
            <a:ext cx="2577789" cy="1447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hief legislator, obama.jpg"/>
          <p:cNvPicPr>
            <a:picLocks noGrp="1" noChangeAspect="1"/>
          </p:cNvPicPr>
          <p:nvPr>
            <p:ph idx="1"/>
          </p:nvPr>
        </p:nvPicPr>
        <p:blipFill>
          <a:blip r:embed="rId2" cstate="print"/>
          <a:stretch>
            <a:fillRect/>
          </a:stretch>
        </p:blipFill>
        <p:spPr>
          <a:xfrm>
            <a:off x="-40217" y="0"/>
            <a:ext cx="9184217" cy="6888162"/>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Chief Legislator	        </a:t>
            </a:r>
            <a:r>
              <a:rPr lang="en-US" sz="2700" dirty="0" smtClean="0"/>
              <a:t>Legislative Tools</a:t>
            </a:r>
            <a:endParaRPr lang="en-US" sz="2700" dirty="0"/>
          </a:p>
        </p:txBody>
      </p:sp>
      <p:sp>
        <p:nvSpPr>
          <p:cNvPr id="3" name="Content Placeholder 2"/>
          <p:cNvSpPr>
            <a:spLocks noGrp="1"/>
          </p:cNvSpPr>
          <p:nvPr>
            <p:ph idx="1"/>
          </p:nvPr>
        </p:nvSpPr>
        <p:spPr>
          <a:xfrm>
            <a:off x="0" y="1524001"/>
            <a:ext cx="9144000" cy="5334000"/>
          </a:xfrm>
        </p:spPr>
        <p:txBody>
          <a:bodyPr>
            <a:normAutofit fontScale="70000" lnSpcReduction="20000"/>
          </a:bodyPr>
          <a:lstStyle/>
          <a:p>
            <a:r>
              <a:rPr lang="en-US" sz="3800" b="1" u="sng" dirty="0" smtClean="0">
                <a:solidFill>
                  <a:srgbClr val="FF0000"/>
                </a:solidFill>
                <a:hlinkClick r:id="rId2"/>
              </a:rPr>
              <a:t>pocket veto</a:t>
            </a:r>
            <a:r>
              <a:rPr lang="en-US" dirty="0" smtClean="0">
                <a:solidFill>
                  <a:srgbClr val="FF0000"/>
                </a:solidFill>
              </a:rPr>
              <a:t> </a:t>
            </a:r>
            <a:r>
              <a:rPr lang="en-US" dirty="0" smtClean="0"/>
              <a:t>- </a:t>
            </a:r>
            <a:r>
              <a:rPr lang="en-US" dirty="0" smtClean="0"/>
              <a:t/>
            </a:r>
            <a:br>
              <a:rPr lang="en-US" dirty="0" smtClean="0"/>
            </a:br>
            <a:r>
              <a:rPr lang="en-US" dirty="0" smtClean="0">
                <a:solidFill>
                  <a:srgbClr val="FF0000"/>
                </a:solidFill>
              </a:rPr>
              <a:t>t</a:t>
            </a:r>
            <a:r>
              <a:rPr lang="en-US" dirty="0" smtClean="0">
                <a:solidFill>
                  <a:srgbClr val="FF0000"/>
                </a:solidFill>
              </a:rPr>
              <a:t>he </a:t>
            </a:r>
            <a:r>
              <a:rPr lang="en-US" dirty="0" smtClean="0">
                <a:solidFill>
                  <a:srgbClr val="FF0000"/>
                </a:solidFill>
              </a:rPr>
              <a:t>president's inaction on </a:t>
            </a:r>
            <a:r>
              <a:rPr lang="en-US" dirty="0" smtClean="0">
                <a:solidFill>
                  <a:srgbClr val="FF0000"/>
                </a:solidFill>
              </a:rPr>
              <a:t>legislation </a:t>
            </a:r>
            <a:r>
              <a:rPr lang="en-US" dirty="0" smtClean="0">
                <a:solidFill>
                  <a:srgbClr val="FF0000"/>
                </a:solidFill>
              </a:rPr>
              <a:t>while Congress is </a:t>
            </a:r>
            <a:r>
              <a:rPr lang="en-US" dirty="0" smtClean="0">
                <a:solidFill>
                  <a:srgbClr val="FF0000"/>
                </a:solidFill>
              </a:rPr>
              <a:t>adjourned, </a:t>
            </a:r>
            <a:br>
              <a:rPr lang="en-US" dirty="0" smtClean="0">
                <a:solidFill>
                  <a:srgbClr val="FF0000"/>
                </a:solidFill>
              </a:rPr>
            </a:br>
            <a:r>
              <a:rPr lang="en-US" dirty="0" smtClean="0">
                <a:solidFill>
                  <a:srgbClr val="FF0000"/>
                </a:solidFill>
              </a:rPr>
              <a:t>cannot be overridden </a:t>
            </a:r>
          </a:p>
          <a:p>
            <a:pPr>
              <a:buNone/>
            </a:pPr>
            <a:endParaRPr lang="en-US" dirty="0" smtClean="0">
              <a:solidFill>
                <a:srgbClr val="FF0000"/>
              </a:solidFill>
            </a:endParaRPr>
          </a:p>
          <a:p>
            <a:pPr>
              <a:buNone/>
            </a:pPr>
            <a:r>
              <a:rPr lang="en-US" sz="3600" dirty="0" smtClean="0"/>
              <a:t>	</a:t>
            </a:r>
            <a:r>
              <a:rPr lang="en-US" sz="3600" i="1" dirty="0" smtClean="0"/>
              <a:t>"</a:t>
            </a:r>
            <a:r>
              <a:rPr lang="en-US" sz="3600" i="1" dirty="0" smtClean="0"/>
              <a:t>The Constitution grants the president 10 days to review a measure passed by the Congress. If the president has not signed the bill after 10 days, it becomes law without his signature. However, if Congress adjourns during the 10-day period, the bill does not become law."</a:t>
            </a:r>
          </a:p>
          <a:p>
            <a:endParaRPr lang="en-US" sz="3800" b="1" u="sng" dirty="0" smtClean="0">
              <a:solidFill>
                <a:srgbClr val="FF0000"/>
              </a:solidFill>
            </a:endParaRPr>
          </a:p>
          <a:p>
            <a:r>
              <a:rPr lang="en-US" sz="3800" b="1" u="sng" dirty="0" smtClean="0">
                <a:solidFill>
                  <a:srgbClr val="FF0000"/>
                </a:solidFill>
              </a:rPr>
              <a:t>veto</a:t>
            </a:r>
            <a:r>
              <a:rPr lang="en-US" b="1" u="sng" dirty="0" smtClean="0">
                <a:solidFill>
                  <a:srgbClr val="FF0000"/>
                </a:solidFill>
              </a:rPr>
              <a:t> </a:t>
            </a:r>
            <a:r>
              <a:rPr lang="en-US" dirty="0" smtClean="0"/>
              <a:t>- </a:t>
            </a:r>
            <a:r>
              <a:rPr lang="en-US" u="sng" dirty="0" smtClean="0">
                <a:solidFill>
                  <a:srgbClr val="FF0000"/>
                </a:solidFill>
              </a:rPr>
              <a:t>bill is </a:t>
            </a:r>
            <a:r>
              <a:rPr lang="en-US" u="sng" dirty="0" smtClean="0">
                <a:solidFill>
                  <a:srgbClr val="FF0000"/>
                </a:solidFill>
              </a:rPr>
              <a:t>rejected</a:t>
            </a:r>
          </a:p>
          <a:p>
            <a:pPr>
              <a:buNone/>
            </a:pPr>
            <a:endParaRPr lang="en-US" u="sng" dirty="0" smtClean="0">
              <a:solidFill>
                <a:srgbClr val="FF0000"/>
              </a:solidFill>
            </a:endParaRPr>
          </a:p>
          <a:p>
            <a:pPr>
              <a:buNone/>
            </a:pPr>
            <a:r>
              <a:rPr lang="en-US" dirty="0" smtClean="0">
                <a:solidFill>
                  <a:srgbClr val="FF0000"/>
                </a:solidFill>
              </a:rPr>
              <a:t>	</a:t>
            </a:r>
            <a:r>
              <a:rPr lang="en-US" dirty="0" smtClean="0"/>
              <a:t>The procedure established under the Constitution by which the President refuses to approve a bill or joint resolution and thus prevents its enactment into law. A regular veto occurs when the President returns the legislation to the house in which it originated. The President usually returns a vetoed bill with a message indicating his reasons for rejecting the measure. </a:t>
            </a:r>
            <a:r>
              <a:rPr lang="en-US" b="1" dirty="0" smtClean="0">
                <a:solidFill>
                  <a:srgbClr val="FF0000"/>
                </a:solidFill>
              </a:rPr>
              <a:t>The veto can be overridden only by a two-thirds vote in both the Senate and the House. </a:t>
            </a:r>
            <a:r>
              <a:rPr lang="en-US" dirty="0" smtClean="0"/>
              <a:t>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Chief Legislator	        </a:t>
            </a:r>
            <a:r>
              <a:rPr lang="en-US" sz="2700" dirty="0" smtClean="0"/>
              <a:t>Legislative Tools</a:t>
            </a:r>
            <a:endParaRPr lang="en-US" dirty="0"/>
          </a:p>
        </p:txBody>
      </p:sp>
      <p:sp>
        <p:nvSpPr>
          <p:cNvPr id="3" name="Content Placeholder 2"/>
          <p:cNvSpPr>
            <a:spLocks noGrp="1"/>
          </p:cNvSpPr>
          <p:nvPr>
            <p:ph idx="1"/>
          </p:nvPr>
        </p:nvSpPr>
        <p:spPr>
          <a:xfrm>
            <a:off x="0" y="1524000"/>
            <a:ext cx="9144000" cy="5333999"/>
          </a:xfrm>
        </p:spPr>
        <p:txBody>
          <a:bodyPr>
            <a:normAutofit fontScale="85000" lnSpcReduction="10000"/>
          </a:bodyPr>
          <a:lstStyle/>
          <a:p>
            <a:r>
              <a:rPr lang="en-US" sz="4400" b="1" u="sng" dirty="0" smtClean="0">
                <a:hlinkClick r:id="rId2"/>
              </a:rPr>
              <a:t>override of a veto</a:t>
            </a:r>
            <a:r>
              <a:rPr lang="en-US" sz="4400" dirty="0" smtClean="0"/>
              <a:t> </a:t>
            </a:r>
            <a:r>
              <a:rPr lang="en-US" dirty="0" smtClean="0"/>
              <a:t>- The process by which each chamber of Congress votes on a bill vetoed by the President. </a:t>
            </a:r>
            <a:r>
              <a:rPr lang="en-US" dirty="0" smtClean="0"/>
              <a:t/>
            </a:r>
            <a:br>
              <a:rPr lang="en-US" dirty="0" smtClean="0"/>
            </a:br>
            <a:r>
              <a:rPr lang="en-US" b="1" dirty="0" smtClean="0"/>
              <a:t>To </a:t>
            </a:r>
            <a:r>
              <a:rPr lang="en-US" b="1" dirty="0" smtClean="0"/>
              <a:t>pass a bill over the President's objections requires a two-thirds vote in each Chamber</a:t>
            </a:r>
            <a:r>
              <a:rPr lang="en-US" dirty="0" smtClean="0"/>
              <a:t>. Historically, Congress has overridden fewer than ten percent of all presidential vetoes.</a:t>
            </a:r>
          </a:p>
          <a:p>
            <a:pPr>
              <a:buNone/>
            </a:pPr>
            <a:endParaRPr lang="en-US" dirty="0" smtClean="0"/>
          </a:p>
          <a:p>
            <a:r>
              <a:rPr lang="en-US" sz="4100" b="1" u="sng" dirty="0" smtClean="0">
                <a:solidFill>
                  <a:srgbClr val="FF0000"/>
                </a:solidFill>
              </a:rPr>
              <a:t>presidential signature</a:t>
            </a:r>
            <a:r>
              <a:rPr lang="en-US" dirty="0" smtClean="0">
                <a:solidFill>
                  <a:srgbClr val="FF0000"/>
                </a:solidFill>
              </a:rPr>
              <a:t> </a:t>
            </a:r>
            <a:r>
              <a:rPr lang="en-US" dirty="0" smtClean="0"/>
              <a:t>- A proposed law passed by Congress must be presented to the President, who then has 10 days to approve or disapprove it. The </a:t>
            </a:r>
            <a:r>
              <a:rPr lang="en-US" u="sng" dirty="0" smtClean="0">
                <a:solidFill>
                  <a:srgbClr val="FF0000"/>
                </a:solidFill>
              </a:rPr>
              <a:t>President signs </a:t>
            </a:r>
            <a:r>
              <a:rPr lang="en-US" u="sng" dirty="0" smtClean="0">
                <a:solidFill>
                  <a:srgbClr val="FF0000"/>
                </a:solidFill>
              </a:rPr>
              <a:t>bill, making it a </a:t>
            </a:r>
            <a:r>
              <a:rPr lang="en-US" u="sng" dirty="0" smtClean="0">
                <a:solidFill>
                  <a:srgbClr val="FF0000"/>
                </a:solidFill>
              </a:rPr>
              <a:t>law</a:t>
            </a:r>
            <a:r>
              <a:rPr lang="en-US" dirty="0" smtClean="0"/>
              <a:t>. </a:t>
            </a:r>
            <a:br>
              <a:rPr lang="en-US" dirty="0" smtClean="0"/>
            </a:br>
            <a:endParaRPr lang="en-US" dirty="0" smtClean="0"/>
          </a:p>
          <a:p>
            <a:r>
              <a:rPr lang="en-US" b="1" u="sng" dirty="0" smtClean="0">
                <a:hlinkClick r:id="rId3"/>
              </a:rPr>
              <a:t>Track President’s Legislation</a:t>
            </a:r>
            <a:r>
              <a:rPr lang="en-US" dirty="0" smtClean="0">
                <a:hlinkClick r:id="rId3"/>
              </a:rPr>
              <a:t> </a:t>
            </a:r>
            <a:r>
              <a:rPr lang="en-US" dirty="0" smtClean="0">
                <a:sym typeface="Wingdings"/>
              </a:rPr>
              <a:t></a:t>
            </a:r>
            <a:r>
              <a:rPr lang="en-US" dirty="0" smtClean="0"/>
              <a:t> </a:t>
            </a:r>
            <a:r>
              <a:rPr lang="en-US" dirty="0" smtClean="0"/>
              <a:t/>
            </a:r>
            <a:br>
              <a:rPr lang="en-US" dirty="0" smtClean="0"/>
            </a:br>
            <a:r>
              <a:rPr lang="en-US" dirty="0" smtClean="0"/>
              <a:t>(</a:t>
            </a:r>
            <a:r>
              <a:rPr lang="en-US" dirty="0" smtClean="0"/>
              <a:t>VETO, POCKET VETO, </a:t>
            </a:r>
            <a:r>
              <a:rPr lang="en-US" dirty="0" smtClean="0"/>
              <a:t>SIGN)                        </a:t>
            </a:r>
            <a:r>
              <a:rPr lang="en-US" sz="1900" b="1" dirty="0" smtClean="0">
                <a:hlinkClick r:id="rId4"/>
              </a:rPr>
              <a:t>Video:  All The President’s Pens</a:t>
            </a:r>
            <a:endParaRPr lang="en-US" sz="19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1614</TotalTime>
  <Words>1011</Words>
  <Application>Microsoft Office PowerPoint</Application>
  <PresentationFormat>On-screen Show (4:3)</PresentationFormat>
  <Paragraphs>181</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Module</vt:lpstr>
      <vt:lpstr>President</vt:lpstr>
      <vt:lpstr>Chief Executive </vt:lpstr>
      <vt:lpstr>Cabinet Appointments</vt:lpstr>
      <vt:lpstr>Chief Executive     Tools</vt:lpstr>
      <vt:lpstr>Chief Executive     Tools</vt:lpstr>
      <vt:lpstr>Chief Legislator    </vt:lpstr>
      <vt:lpstr>Slide 7</vt:lpstr>
      <vt:lpstr>Chief Legislator         Legislative Tools</vt:lpstr>
      <vt:lpstr>Chief Legislator         Legislative Tools</vt:lpstr>
      <vt:lpstr>Slide 10</vt:lpstr>
      <vt:lpstr>Chief Diplomat</vt:lpstr>
      <vt:lpstr>Commander in Chief</vt:lpstr>
      <vt:lpstr>Commander in Chief</vt:lpstr>
      <vt:lpstr>Commander in Chief</vt:lpstr>
      <vt:lpstr>Chief of State</vt:lpstr>
      <vt:lpstr>Chief of State</vt:lpstr>
      <vt:lpstr>Economic Leader</vt:lpstr>
      <vt:lpstr>Chief of Party  (Party Leader)</vt:lpstr>
      <vt:lpstr>Practice Roles of President The Many Hats of the President Read each scenario and determine  which hat the President wore when he executed his power. </vt:lpstr>
      <vt:lpstr>Practice Roles of President The Many Hats of the President Read each scenario and determine  which hat the President wore when he executed his power.</vt:lpstr>
      <vt:lpstr>Practice Roles of President </vt:lpstr>
      <vt:lpstr>Practice Roles of President</vt:lpstr>
      <vt:lpstr>Practice Roles of President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dc:title>
  <dc:creator>Andrea</dc:creator>
  <cp:lastModifiedBy>Andrea</cp:lastModifiedBy>
  <cp:revision>11</cp:revision>
  <dcterms:created xsi:type="dcterms:W3CDTF">2017-02-07T23:56:30Z</dcterms:created>
  <dcterms:modified xsi:type="dcterms:W3CDTF">2018-02-13T02:44:45Z</dcterms:modified>
</cp:coreProperties>
</file>